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4"/>
  </p:sldMasterIdLst>
  <p:notesMasterIdLst>
    <p:notesMasterId r:id="rId31"/>
  </p:notesMasterIdLst>
  <p:handoutMasterIdLst>
    <p:handoutMasterId r:id="rId32"/>
  </p:handoutMasterIdLst>
  <p:sldIdLst>
    <p:sldId id="1202" r:id="rId5"/>
    <p:sldId id="1221" r:id="rId6"/>
    <p:sldId id="1219" r:id="rId7"/>
    <p:sldId id="1169" r:id="rId8"/>
    <p:sldId id="1171" r:id="rId9"/>
    <p:sldId id="1203" r:id="rId10"/>
    <p:sldId id="1178" r:id="rId11"/>
    <p:sldId id="1204" r:id="rId12"/>
    <p:sldId id="1233" r:id="rId13"/>
    <p:sldId id="1234" r:id="rId14"/>
    <p:sldId id="1235" r:id="rId15"/>
    <p:sldId id="1217" r:id="rId16"/>
    <p:sldId id="1208" r:id="rId17"/>
    <p:sldId id="1223" r:id="rId18"/>
    <p:sldId id="1209" r:id="rId19"/>
    <p:sldId id="1224" r:id="rId20"/>
    <p:sldId id="1225" r:id="rId21"/>
    <p:sldId id="1226" r:id="rId22"/>
    <p:sldId id="1230" r:id="rId23"/>
    <p:sldId id="1222" r:id="rId24"/>
    <p:sldId id="1193" r:id="rId25"/>
    <p:sldId id="1231" r:id="rId26"/>
    <p:sldId id="1181" r:id="rId27"/>
    <p:sldId id="1229" r:id="rId28"/>
    <p:sldId id="1184" r:id="rId29"/>
    <p:sldId id="1232" r:id="rId30"/>
  </p:sldIdLst>
  <p:sldSz cx="9144000" cy="6858000" type="screen4x3"/>
  <p:notesSz cx="7315200" cy="96012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5"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pt Brett J. Cassidy, OG/CCE" initials="CCE/bjc" lastIdx="9" clrIdx="0"/>
  <p:cmAuthor id="1" name="nathan.powell" initials="njp" lastIdx="66" clrIdx="1"/>
  <p:cmAuthor id="2" name="Do McCutcheon" initials="DM" lastIdx="2" clrIdx="2"/>
  <p:cmAuthor id="3" name="Nathan J. Powell" initials="NJP" lastIdx="43" clrIdx="3"/>
  <p:cmAuthor id="4" name="aron.pena" initials="a" lastIdx="49" clrIdx="4"/>
  <p:cmAuthor id="5" name="USAF User" initials="UU" lastIdx="0" clrIdx="5"/>
  <p:cmAuthor id="6" name="Aron Peña" initials="AP" lastIdx="18"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C2D83"/>
    <a:srgbClr val="F5D90B"/>
    <a:srgbClr val="60C99C"/>
    <a:srgbClr val="996633"/>
    <a:srgbClr val="151C77"/>
    <a:srgbClr val="FFFF00"/>
    <a:srgbClr val="FF6600"/>
    <a:srgbClr val="3333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1" autoAdjust="0"/>
    <p:restoredTop sz="82282" autoAdjust="0"/>
  </p:normalViewPr>
  <p:slideViewPr>
    <p:cSldViewPr snapToGrid="0" snapToObjects="1">
      <p:cViewPr varScale="1">
        <p:scale>
          <a:sx n="74" d="100"/>
          <a:sy n="74" d="100"/>
        </p:scale>
        <p:origin x="1452" y="54"/>
      </p:cViewPr>
      <p:guideLst>
        <p:guide orient="horz" pos="2160"/>
        <p:guide pos="2880"/>
      </p:guideLst>
    </p:cSldViewPr>
  </p:slideViewPr>
  <p:outlineViewPr>
    <p:cViewPr>
      <p:scale>
        <a:sx n="33" d="100"/>
        <a:sy n="33" d="100"/>
      </p:scale>
      <p:origin x="0" y="15198"/>
    </p:cViewPr>
  </p:outlineViewPr>
  <p:notesTextViewPr>
    <p:cViewPr>
      <p:scale>
        <a:sx n="3" d="2"/>
        <a:sy n="3" d="2"/>
      </p:scale>
      <p:origin x="0" y="0"/>
    </p:cViewPr>
  </p:notesTextViewPr>
  <p:sorterViewPr>
    <p:cViewPr>
      <p:scale>
        <a:sx n="125" d="100"/>
        <a:sy n="125" d="100"/>
      </p:scale>
      <p:origin x="0" y="0"/>
    </p:cViewPr>
  </p:sorterViewPr>
  <p:notesViewPr>
    <p:cSldViewPr snapToGrid="0" snapToObjects="1">
      <p:cViewPr>
        <p:scale>
          <a:sx n="100" d="100"/>
          <a:sy n="100" d="100"/>
        </p:scale>
        <p:origin x="-816" y="-72"/>
      </p:cViewPr>
      <p:guideLst>
        <p:guide orient="horz" pos="3025"/>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5" y="1"/>
            <a:ext cx="3173018" cy="481046"/>
          </a:xfrm>
          <a:prstGeom prst="rect">
            <a:avLst/>
          </a:prstGeom>
          <a:noFill/>
          <a:ln w="9525">
            <a:noFill/>
            <a:miter lim="800000"/>
            <a:headEnd/>
            <a:tailEnd/>
          </a:ln>
        </p:spPr>
        <p:txBody>
          <a:bodyPr vert="horz" wrap="square" lIns="96036" tIns="48020" rIns="96036" bIns="48020" numCol="1" anchor="t" anchorCtr="0" compatLnSpc="1">
            <a:prstTxWarp prst="textNoShape">
              <a:avLst/>
            </a:prstTxWarp>
          </a:bodyPr>
          <a:lstStyle>
            <a:lvl1pPr defTabSz="960339" eaLnBrk="1" hangingPunct="1">
              <a:spcBef>
                <a:spcPct val="0"/>
              </a:spcBef>
              <a:buClrTx/>
              <a:buSzTx/>
              <a:buFontTx/>
              <a:buNone/>
              <a:defRPr sz="1300" b="0">
                <a:latin typeface="Arial" charset="0"/>
                <a:cs typeface="+mn-cs"/>
              </a:defRPr>
            </a:lvl1pPr>
          </a:lstStyle>
          <a:p>
            <a:pPr>
              <a:defRPr/>
            </a:pPr>
            <a:endParaRPr lang="en-US" dirty="0"/>
          </a:p>
        </p:txBody>
      </p:sp>
      <p:sp>
        <p:nvSpPr>
          <p:cNvPr id="33795" name="Rectangle 3"/>
          <p:cNvSpPr>
            <a:spLocks noGrp="1" noChangeArrowheads="1"/>
          </p:cNvSpPr>
          <p:nvPr>
            <p:ph type="dt" sz="quarter" idx="1"/>
          </p:nvPr>
        </p:nvSpPr>
        <p:spPr bwMode="auto">
          <a:xfrm>
            <a:off x="4140530" y="1"/>
            <a:ext cx="3173018" cy="481046"/>
          </a:xfrm>
          <a:prstGeom prst="rect">
            <a:avLst/>
          </a:prstGeom>
          <a:noFill/>
          <a:ln w="9525">
            <a:noFill/>
            <a:miter lim="800000"/>
            <a:headEnd/>
            <a:tailEnd/>
          </a:ln>
        </p:spPr>
        <p:txBody>
          <a:bodyPr vert="horz" wrap="square" lIns="96036" tIns="48020" rIns="96036" bIns="48020" numCol="1" anchor="t" anchorCtr="0" compatLnSpc="1">
            <a:prstTxWarp prst="textNoShape">
              <a:avLst/>
            </a:prstTxWarp>
          </a:bodyPr>
          <a:lstStyle>
            <a:lvl1pPr algn="r" defTabSz="960339" eaLnBrk="1" hangingPunct="1">
              <a:spcBef>
                <a:spcPct val="0"/>
              </a:spcBef>
              <a:buClrTx/>
              <a:buSzTx/>
              <a:buFontTx/>
              <a:buNone/>
              <a:defRPr sz="1300" b="0">
                <a:latin typeface="Arial" charset="0"/>
                <a:cs typeface="+mn-cs"/>
              </a:defRPr>
            </a:lvl1pPr>
          </a:lstStyle>
          <a:p>
            <a:pPr>
              <a:defRPr/>
            </a:pPr>
            <a:endParaRPr lang="en-US" dirty="0"/>
          </a:p>
        </p:txBody>
      </p:sp>
      <p:sp>
        <p:nvSpPr>
          <p:cNvPr id="33796" name="Rectangle 4"/>
          <p:cNvSpPr>
            <a:spLocks noGrp="1" noChangeArrowheads="1"/>
          </p:cNvSpPr>
          <p:nvPr>
            <p:ph type="ftr" sz="quarter" idx="2"/>
          </p:nvPr>
        </p:nvSpPr>
        <p:spPr bwMode="auto">
          <a:xfrm>
            <a:off x="5" y="9118514"/>
            <a:ext cx="3173018" cy="481046"/>
          </a:xfrm>
          <a:prstGeom prst="rect">
            <a:avLst/>
          </a:prstGeom>
          <a:noFill/>
          <a:ln w="9525">
            <a:noFill/>
            <a:miter lim="800000"/>
            <a:headEnd/>
            <a:tailEnd/>
          </a:ln>
        </p:spPr>
        <p:txBody>
          <a:bodyPr vert="horz" wrap="square" lIns="96036" tIns="48020" rIns="96036" bIns="48020" numCol="1" anchor="b" anchorCtr="0" compatLnSpc="1">
            <a:prstTxWarp prst="textNoShape">
              <a:avLst/>
            </a:prstTxWarp>
          </a:bodyPr>
          <a:lstStyle>
            <a:lvl1pPr defTabSz="960339" eaLnBrk="1" hangingPunct="1">
              <a:spcBef>
                <a:spcPct val="0"/>
              </a:spcBef>
              <a:buClrTx/>
              <a:buSzTx/>
              <a:buFontTx/>
              <a:buNone/>
              <a:defRPr sz="1300" b="0">
                <a:latin typeface="Arial" charset="0"/>
                <a:cs typeface="+mn-cs"/>
              </a:defRPr>
            </a:lvl1pPr>
          </a:lstStyle>
          <a:p>
            <a:pPr>
              <a:defRPr/>
            </a:pPr>
            <a:endParaRPr lang="en-US" dirty="0"/>
          </a:p>
        </p:txBody>
      </p:sp>
      <p:sp>
        <p:nvSpPr>
          <p:cNvPr id="33797" name="Rectangle 5"/>
          <p:cNvSpPr>
            <a:spLocks noGrp="1" noChangeArrowheads="1"/>
          </p:cNvSpPr>
          <p:nvPr>
            <p:ph type="sldNum" sz="quarter" idx="3"/>
          </p:nvPr>
        </p:nvSpPr>
        <p:spPr bwMode="auto">
          <a:xfrm>
            <a:off x="4140530" y="9118514"/>
            <a:ext cx="3173018" cy="481046"/>
          </a:xfrm>
          <a:prstGeom prst="rect">
            <a:avLst/>
          </a:prstGeom>
          <a:noFill/>
          <a:ln w="9525">
            <a:noFill/>
            <a:miter lim="800000"/>
            <a:headEnd/>
            <a:tailEnd/>
          </a:ln>
        </p:spPr>
        <p:txBody>
          <a:bodyPr vert="horz" wrap="square" lIns="96036" tIns="48020" rIns="96036" bIns="48020" numCol="1" anchor="b" anchorCtr="0" compatLnSpc="1">
            <a:prstTxWarp prst="textNoShape">
              <a:avLst/>
            </a:prstTxWarp>
          </a:bodyPr>
          <a:lstStyle>
            <a:lvl1pPr algn="r" defTabSz="960339" eaLnBrk="1" hangingPunct="1">
              <a:spcBef>
                <a:spcPct val="0"/>
              </a:spcBef>
              <a:buClrTx/>
              <a:buSzTx/>
              <a:buFontTx/>
              <a:buNone/>
              <a:defRPr sz="1300" b="0">
                <a:latin typeface="Arial" charset="0"/>
                <a:cs typeface="+mn-cs"/>
              </a:defRPr>
            </a:lvl1pPr>
          </a:lstStyle>
          <a:p>
            <a:pPr>
              <a:defRPr/>
            </a:pPr>
            <a:fld id="{ECDF729F-721F-498C-A84E-8FF9F67BB145}" type="slidenum">
              <a:rPr lang="en-US"/>
              <a:pPr>
                <a:defRPr/>
              </a:pPr>
              <a:t>‹#›</a:t>
            </a:fld>
            <a:endParaRPr lang="en-US" dirty="0"/>
          </a:p>
        </p:txBody>
      </p:sp>
    </p:spTree>
    <p:extLst>
      <p:ext uri="{BB962C8B-B14F-4D97-AF65-F5344CB8AC3E}">
        <p14:creationId xmlns:p14="http://schemas.microsoft.com/office/powerpoint/2010/main" val="47312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5" y="1"/>
            <a:ext cx="3173018" cy="481046"/>
          </a:xfrm>
          <a:prstGeom prst="rect">
            <a:avLst/>
          </a:prstGeom>
          <a:noFill/>
          <a:ln w="9525">
            <a:noFill/>
            <a:miter lim="800000"/>
            <a:headEnd/>
            <a:tailEnd/>
          </a:ln>
        </p:spPr>
        <p:txBody>
          <a:bodyPr vert="horz" wrap="square" lIns="96036" tIns="48020" rIns="96036" bIns="48020" numCol="1" anchor="t" anchorCtr="0" compatLnSpc="1">
            <a:prstTxWarp prst="textNoShape">
              <a:avLst/>
            </a:prstTxWarp>
          </a:bodyPr>
          <a:lstStyle>
            <a:lvl1pPr defTabSz="960339" eaLnBrk="1" hangingPunct="1">
              <a:spcBef>
                <a:spcPct val="0"/>
              </a:spcBef>
              <a:buClrTx/>
              <a:buSzTx/>
              <a:buFontTx/>
              <a:buNone/>
              <a:defRPr sz="1300" b="0">
                <a:latin typeface="Arial" charset="0"/>
                <a:cs typeface="+mn-cs"/>
              </a:defRPr>
            </a:lvl1pPr>
          </a:lstStyle>
          <a:p>
            <a:pPr>
              <a:defRPr/>
            </a:pPr>
            <a:endParaRPr lang="en-US" dirty="0"/>
          </a:p>
        </p:txBody>
      </p:sp>
      <p:sp>
        <p:nvSpPr>
          <p:cNvPr id="18435" name="Rectangle 3"/>
          <p:cNvSpPr>
            <a:spLocks noGrp="1" noChangeArrowheads="1"/>
          </p:cNvSpPr>
          <p:nvPr>
            <p:ph type="dt" idx="1"/>
          </p:nvPr>
        </p:nvSpPr>
        <p:spPr bwMode="auto">
          <a:xfrm>
            <a:off x="4140530" y="1"/>
            <a:ext cx="3173018" cy="481046"/>
          </a:xfrm>
          <a:prstGeom prst="rect">
            <a:avLst/>
          </a:prstGeom>
          <a:noFill/>
          <a:ln w="9525">
            <a:noFill/>
            <a:miter lim="800000"/>
            <a:headEnd/>
            <a:tailEnd/>
          </a:ln>
        </p:spPr>
        <p:txBody>
          <a:bodyPr vert="horz" wrap="square" lIns="96036" tIns="48020" rIns="96036" bIns="48020" numCol="1" anchor="t" anchorCtr="0" compatLnSpc="1">
            <a:prstTxWarp prst="textNoShape">
              <a:avLst/>
            </a:prstTxWarp>
          </a:bodyPr>
          <a:lstStyle>
            <a:lvl1pPr algn="r" defTabSz="960339" eaLnBrk="1" hangingPunct="1">
              <a:spcBef>
                <a:spcPct val="0"/>
              </a:spcBef>
              <a:buClrTx/>
              <a:buSzTx/>
              <a:buFontTx/>
              <a:buNone/>
              <a:defRPr sz="1300" b="0">
                <a:latin typeface="Arial" charset="0"/>
                <a:cs typeface="+mn-cs"/>
              </a:defRPr>
            </a:lvl1pPr>
          </a:lstStyle>
          <a:p>
            <a:pPr>
              <a:defRPr/>
            </a:pPr>
            <a:endParaRPr lang="en-US" dirty="0"/>
          </a:p>
        </p:txBody>
      </p:sp>
      <p:sp>
        <p:nvSpPr>
          <p:cNvPr id="50180" name="Rectangle 4"/>
          <p:cNvSpPr>
            <a:spLocks noGrp="1" noRot="1" noChangeAspect="1" noChangeArrowheads="1" noTextEdit="1"/>
          </p:cNvSpPr>
          <p:nvPr>
            <p:ph type="sldImg" idx="2"/>
          </p:nvPr>
        </p:nvSpPr>
        <p:spPr bwMode="auto">
          <a:xfrm>
            <a:off x="1258888" y="720725"/>
            <a:ext cx="4797425" cy="3598863"/>
          </a:xfrm>
          <a:prstGeom prst="rect">
            <a:avLst/>
          </a:prstGeom>
          <a:noFill/>
          <a:ln w="9525">
            <a:solidFill>
              <a:srgbClr val="000000"/>
            </a:solidFill>
            <a:miter lim="800000"/>
            <a:headEnd/>
            <a:tailEnd/>
          </a:ln>
        </p:spPr>
      </p:sp>
      <p:sp>
        <p:nvSpPr>
          <p:cNvPr id="18437" name="Rectangle 5"/>
          <p:cNvSpPr>
            <a:spLocks noGrp="1" noChangeArrowheads="1"/>
          </p:cNvSpPr>
          <p:nvPr>
            <p:ph type="body" sz="quarter" idx="3"/>
          </p:nvPr>
        </p:nvSpPr>
        <p:spPr bwMode="auto">
          <a:xfrm>
            <a:off x="731854" y="4560901"/>
            <a:ext cx="5851496" cy="4321196"/>
          </a:xfrm>
          <a:prstGeom prst="rect">
            <a:avLst/>
          </a:prstGeom>
          <a:noFill/>
          <a:ln w="9525">
            <a:noFill/>
            <a:miter lim="800000"/>
            <a:headEnd/>
            <a:tailEnd/>
          </a:ln>
        </p:spPr>
        <p:txBody>
          <a:bodyPr vert="horz" wrap="square" lIns="96036" tIns="48020" rIns="96036" bIns="480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8438" name="Rectangle 6"/>
          <p:cNvSpPr>
            <a:spLocks noGrp="1" noChangeArrowheads="1"/>
          </p:cNvSpPr>
          <p:nvPr>
            <p:ph type="ftr" sz="quarter" idx="4"/>
          </p:nvPr>
        </p:nvSpPr>
        <p:spPr bwMode="auto">
          <a:xfrm>
            <a:off x="5" y="9118514"/>
            <a:ext cx="3173018" cy="481046"/>
          </a:xfrm>
          <a:prstGeom prst="rect">
            <a:avLst/>
          </a:prstGeom>
          <a:noFill/>
          <a:ln w="9525">
            <a:noFill/>
            <a:miter lim="800000"/>
            <a:headEnd/>
            <a:tailEnd/>
          </a:ln>
        </p:spPr>
        <p:txBody>
          <a:bodyPr vert="horz" wrap="square" lIns="96036" tIns="48020" rIns="96036" bIns="48020" numCol="1" anchor="b" anchorCtr="0" compatLnSpc="1">
            <a:prstTxWarp prst="textNoShape">
              <a:avLst/>
            </a:prstTxWarp>
          </a:bodyPr>
          <a:lstStyle>
            <a:lvl1pPr defTabSz="960339" eaLnBrk="1" hangingPunct="1">
              <a:spcBef>
                <a:spcPct val="0"/>
              </a:spcBef>
              <a:buClrTx/>
              <a:buSzTx/>
              <a:buFontTx/>
              <a:buNone/>
              <a:defRPr sz="1300" b="0">
                <a:latin typeface="Arial" charset="0"/>
                <a:cs typeface="+mn-cs"/>
              </a:defRPr>
            </a:lvl1pPr>
          </a:lstStyle>
          <a:p>
            <a:pPr>
              <a:defRPr/>
            </a:pPr>
            <a:endParaRPr lang="en-US" dirty="0"/>
          </a:p>
        </p:txBody>
      </p:sp>
      <p:sp>
        <p:nvSpPr>
          <p:cNvPr id="18439" name="Rectangle 7"/>
          <p:cNvSpPr>
            <a:spLocks noGrp="1" noChangeArrowheads="1"/>
          </p:cNvSpPr>
          <p:nvPr>
            <p:ph type="sldNum" sz="quarter" idx="5"/>
          </p:nvPr>
        </p:nvSpPr>
        <p:spPr bwMode="auto">
          <a:xfrm>
            <a:off x="4140530" y="9118514"/>
            <a:ext cx="3173018" cy="481046"/>
          </a:xfrm>
          <a:prstGeom prst="rect">
            <a:avLst/>
          </a:prstGeom>
          <a:noFill/>
          <a:ln w="9525">
            <a:noFill/>
            <a:miter lim="800000"/>
            <a:headEnd/>
            <a:tailEnd/>
          </a:ln>
        </p:spPr>
        <p:txBody>
          <a:bodyPr vert="horz" wrap="square" lIns="96036" tIns="48020" rIns="96036" bIns="48020" numCol="1" anchor="b" anchorCtr="0" compatLnSpc="1">
            <a:prstTxWarp prst="textNoShape">
              <a:avLst/>
            </a:prstTxWarp>
          </a:bodyPr>
          <a:lstStyle>
            <a:lvl1pPr algn="r" defTabSz="960339" eaLnBrk="1" hangingPunct="1">
              <a:spcBef>
                <a:spcPct val="0"/>
              </a:spcBef>
              <a:buClrTx/>
              <a:buSzTx/>
              <a:buFontTx/>
              <a:buNone/>
              <a:defRPr sz="1300" b="0">
                <a:latin typeface="Arial" charset="0"/>
                <a:cs typeface="+mn-cs"/>
              </a:defRPr>
            </a:lvl1pPr>
          </a:lstStyle>
          <a:p>
            <a:pPr>
              <a:defRPr/>
            </a:pPr>
            <a:fld id="{37E875B2-7696-477A-B572-9122C9EAC524}" type="slidenum">
              <a:rPr lang="en-US"/>
              <a:pPr>
                <a:defRPr/>
              </a:pPr>
              <a:t>‹#›</a:t>
            </a:fld>
            <a:endParaRPr lang="en-US" dirty="0"/>
          </a:p>
        </p:txBody>
      </p:sp>
    </p:spTree>
    <p:extLst>
      <p:ext uri="{BB962C8B-B14F-4D97-AF65-F5344CB8AC3E}">
        <p14:creationId xmlns:p14="http://schemas.microsoft.com/office/powerpoint/2010/main" val="20408455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日本国内にある全ての米軍施設の数は１３０あり、広さは約９８万平方キロメートル。</a:t>
            </a:r>
            <a:endParaRPr lang="en-US" altLang="ja-JP" dirty="0" smtClean="0"/>
          </a:p>
          <a:p>
            <a:r>
              <a:rPr lang="ja-JP" altLang="en-US" dirty="0" smtClean="0"/>
              <a:t>また、国内に駐留する米軍の駐留人数はおよそ</a:t>
            </a:r>
            <a:r>
              <a:rPr lang="en-US" altLang="ja-JP" dirty="0" smtClean="0"/>
              <a:t>55,000</a:t>
            </a:r>
            <a:r>
              <a:rPr lang="ja-JP" altLang="en-US" dirty="0" smtClean="0"/>
              <a:t>人</a:t>
            </a:r>
            <a:endParaRPr lang="en-US" altLang="ja-JP" dirty="0" smtClean="0"/>
          </a:p>
          <a:p>
            <a:r>
              <a:rPr lang="ja-JP" altLang="en-US" dirty="0" smtClean="0"/>
              <a:t>日本国が雇用している日本人従業員数は約</a:t>
            </a:r>
            <a:r>
              <a:rPr lang="en-US" altLang="ja-JP" dirty="0" smtClean="0"/>
              <a:t>26,000</a:t>
            </a:r>
            <a:r>
              <a:rPr lang="ja-JP" altLang="en-US" dirty="0" smtClean="0"/>
              <a:t>人　（平成２９年度）</a:t>
            </a:r>
            <a:endParaRPr lang="en-US" altLang="ja-JP" dirty="0" smtClean="0"/>
          </a:p>
          <a:p>
            <a:endParaRPr lang="en-US" dirty="0" smtClean="0"/>
          </a:p>
          <a:p>
            <a:r>
              <a:rPr lang="en-US" dirty="0" smtClean="0"/>
              <a:t>Not</a:t>
            </a:r>
            <a:r>
              <a:rPr lang="en-US" baseline="0" dirty="0" smtClean="0"/>
              <a:t> only military facilities, lots of other facilities that need services like schools, hospitals, stores, apartments, etc… Companies that aren’t related to military can also do business!!! Lots of opportunities!</a:t>
            </a:r>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4</a:t>
            </a:fld>
            <a:endParaRPr lang="en-US" dirty="0"/>
          </a:p>
        </p:txBody>
      </p:sp>
    </p:spTree>
    <p:extLst>
      <p:ext uri="{BB962C8B-B14F-4D97-AF65-F5344CB8AC3E}">
        <p14:creationId xmlns:p14="http://schemas.microsoft.com/office/powerpoint/2010/main" val="14968732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14</a:t>
            </a:fld>
            <a:endParaRPr lang="en-US" dirty="0"/>
          </a:p>
        </p:txBody>
      </p:sp>
    </p:spTree>
    <p:extLst>
      <p:ext uri="{BB962C8B-B14F-4D97-AF65-F5344CB8AC3E}">
        <p14:creationId xmlns:p14="http://schemas.microsoft.com/office/powerpoint/2010/main" val="1966689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000" dirty="0" smtClean="0"/>
              <a:t>The Data Universal Numbering System </a:t>
            </a:r>
            <a:r>
              <a:rPr lang="ja-JP" altLang="en-US" sz="1000" dirty="0" smtClean="0"/>
              <a:t>（</a:t>
            </a:r>
            <a:r>
              <a:rPr lang="en-US" altLang="ja-JP" sz="1000" dirty="0" smtClean="0"/>
              <a:t>D-U-N-S®</a:t>
            </a:r>
            <a:r>
              <a:rPr lang="ja-JP" altLang="en-US" sz="1000" dirty="0" smtClean="0"/>
              <a:t>）、</a:t>
            </a:r>
            <a:r>
              <a:rPr lang="en-US" altLang="ja-JP" sz="1000" dirty="0" smtClean="0"/>
              <a:t>1962</a:t>
            </a:r>
            <a:r>
              <a:rPr lang="ja-JP" altLang="en-US" sz="1000" dirty="0" smtClean="0"/>
              <a:t>年に</a:t>
            </a:r>
            <a:r>
              <a:rPr lang="en-US" altLang="ja-JP" sz="1000" dirty="0" smtClean="0"/>
              <a:t>D&amp;B</a:t>
            </a:r>
            <a:r>
              <a:rPr lang="ja-JP" altLang="en-US" sz="1000" dirty="0" smtClean="0"/>
              <a:t>が開発した</a:t>
            </a:r>
            <a:r>
              <a:rPr lang="en-US" altLang="ja-JP" sz="1000" dirty="0" smtClean="0"/>
              <a:t>9</a:t>
            </a:r>
            <a:r>
              <a:rPr lang="ja-JP" altLang="en-US" sz="1000" dirty="0" smtClean="0"/>
              <a:t>桁の企業識別コードのことで、世界の企業を一意に識別できる企業コードです。</a:t>
            </a:r>
            <a:r>
              <a:rPr lang="en-US" altLang="ja-JP" sz="1000" dirty="0" smtClean="0"/>
              <a:t>D&amp;B</a:t>
            </a:r>
            <a:r>
              <a:rPr lang="ja-JP" altLang="en-US" sz="1000" dirty="0" smtClean="0"/>
              <a:t>が独自に管理をしており、日本企業については</a:t>
            </a:r>
            <a:r>
              <a:rPr lang="en-US" altLang="ja-JP" sz="1000" dirty="0" smtClean="0"/>
              <a:t>TSR</a:t>
            </a:r>
            <a:r>
              <a:rPr lang="ja-JP" altLang="en-US" sz="1000" dirty="0" smtClean="0"/>
              <a:t>が運営しています。</a:t>
            </a:r>
            <a:r>
              <a:rPr lang="en-US" altLang="ja-JP" sz="1000" dirty="0" smtClean="0"/>
              <a:t>D-U-N-S® Number</a:t>
            </a:r>
            <a:r>
              <a:rPr lang="ja-JP" altLang="en-US" sz="1000" dirty="0" smtClean="0"/>
              <a:t>を用いることで、データベース上での企業の識別が容易になるため、顧客管理や、調達先管理、さらには各企業が運営する様々なプログラムで活用されています。</a:t>
            </a:r>
            <a:endParaRPr lang="en-US" altLang="ja-JP"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000" dirty="0" smtClean="0"/>
              <a:t>国内企業であれば、東京商工リサーチ経由で、無料、かつ、最速で当日中に取得することができます。</a:t>
            </a:r>
            <a:endParaRPr lang="en-US" altLang="ja-JP"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000" dirty="0" smtClean="0"/>
          </a:p>
          <a:p>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15</a:t>
            </a:fld>
            <a:endParaRPr lang="en-US" dirty="0"/>
          </a:p>
        </p:txBody>
      </p:sp>
    </p:spTree>
    <p:extLst>
      <p:ext uri="{BB962C8B-B14F-4D97-AF65-F5344CB8AC3E}">
        <p14:creationId xmlns:p14="http://schemas.microsoft.com/office/powerpoint/2010/main" val="758104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b="0" i="0" u="none" strike="noStrike" kern="1200" baseline="0" dirty="0" smtClean="0">
                <a:solidFill>
                  <a:schemeClr val="tx1"/>
                </a:solidFill>
                <a:latin typeface="Arial" charset="0"/>
                <a:ea typeface="+mn-ea"/>
                <a:cs typeface="+mn-cs"/>
              </a:rPr>
              <a:t>CAGE=</a:t>
            </a:r>
            <a:r>
              <a:rPr lang="ja-JP" altLang="en-US" sz="1200" b="0" i="0" u="none" strike="noStrike" kern="1200" baseline="0" dirty="0" smtClean="0">
                <a:solidFill>
                  <a:schemeClr val="tx1"/>
                </a:solidFill>
                <a:latin typeface="Arial" charset="0"/>
                <a:ea typeface="+mn-ea"/>
                <a:cs typeface="+mn-cs"/>
              </a:rPr>
              <a:t>北⼤⻄洋条約機構⽀援庁</a:t>
            </a:r>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16</a:t>
            </a:fld>
            <a:endParaRPr lang="en-US" dirty="0"/>
          </a:p>
        </p:txBody>
      </p:sp>
    </p:spTree>
    <p:extLst>
      <p:ext uri="{BB962C8B-B14F-4D97-AF65-F5344CB8AC3E}">
        <p14:creationId xmlns:p14="http://schemas.microsoft.com/office/powerpoint/2010/main" val="405478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sz="1000" dirty="0" smtClean="0"/>
              <a:t>The Data Universal Numbering System </a:t>
            </a:r>
            <a:r>
              <a:rPr lang="ja-JP" altLang="en-US" sz="1000" dirty="0" smtClean="0"/>
              <a:t>（</a:t>
            </a:r>
            <a:r>
              <a:rPr lang="en-US" altLang="ja-JP" sz="1000" dirty="0" smtClean="0"/>
              <a:t>D-U-N-S®</a:t>
            </a:r>
            <a:r>
              <a:rPr lang="ja-JP" altLang="en-US" sz="1000" dirty="0" smtClean="0"/>
              <a:t>）、</a:t>
            </a:r>
            <a:r>
              <a:rPr lang="en-US" altLang="ja-JP" sz="1000" dirty="0" smtClean="0"/>
              <a:t>1962</a:t>
            </a:r>
            <a:r>
              <a:rPr lang="ja-JP" altLang="en-US" sz="1000" dirty="0" smtClean="0"/>
              <a:t>年に</a:t>
            </a:r>
            <a:r>
              <a:rPr lang="en-US" altLang="ja-JP" sz="1000" dirty="0" smtClean="0"/>
              <a:t>D&amp;B</a:t>
            </a:r>
            <a:r>
              <a:rPr lang="ja-JP" altLang="en-US" sz="1000" dirty="0" smtClean="0"/>
              <a:t>が開発した</a:t>
            </a:r>
            <a:r>
              <a:rPr lang="en-US" altLang="ja-JP" sz="1000" dirty="0" smtClean="0"/>
              <a:t>9</a:t>
            </a:r>
            <a:r>
              <a:rPr lang="ja-JP" altLang="en-US" sz="1000" dirty="0" smtClean="0"/>
              <a:t>桁の企業識別コードのことで、世界の企業を一意に識別できる企業コードです。</a:t>
            </a:r>
            <a:r>
              <a:rPr lang="en-US" altLang="ja-JP" sz="1000" dirty="0" smtClean="0"/>
              <a:t>D&amp;B</a:t>
            </a:r>
            <a:r>
              <a:rPr lang="ja-JP" altLang="en-US" sz="1000" dirty="0" smtClean="0"/>
              <a:t>が独自に管理をしており、日本企業については</a:t>
            </a:r>
            <a:r>
              <a:rPr lang="en-US" altLang="ja-JP" sz="1000" dirty="0" smtClean="0"/>
              <a:t>TSR</a:t>
            </a:r>
            <a:r>
              <a:rPr lang="ja-JP" altLang="en-US" sz="1000" dirty="0" smtClean="0"/>
              <a:t>が運営しています。</a:t>
            </a:r>
            <a:r>
              <a:rPr lang="en-US" altLang="ja-JP" sz="1000" dirty="0" smtClean="0"/>
              <a:t>D-U-N-S® Number</a:t>
            </a:r>
            <a:r>
              <a:rPr lang="ja-JP" altLang="en-US" sz="1000" dirty="0" smtClean="0"/>
              <a:t>を用いることで、データベース上での企業の識別が容易になるため、顧客管理や、調達先管理、さらには各企業が運営する様々なプログラムで活用されています。</a:t>
            </a:r>
            <a:endParaRPr lang="en-US" altLang="ja-JP"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000" dirty="0" smtClean="0"/>
              <a:t>国内企業であれば、東京商工リサーチ経由で、無料、かつ、最速で当日中に取得することができます。</a:t>
            </a:r>
            <a:endParaRPr lang="en-US" altLang="ja-JP" sz="10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000" dirty="0" smtClean="0"/>
          </a:p>
          <a:p>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17</a:t>
            </a:fld>
            <a:endParaRPr lang="en-US" dirty="0"/>
          </a:p>
        </p:txBody>
      </p:sp>
    </p:spTree>
    <p:extLst>
      <p:ext uri="{BB962C8B-B14F-4D97-AF65-F5344CB8AC3E}">
        <p14:creationId xmlns:p14="http://schemas.microsoft.com/office/powerpoint/2010/main" val="3848071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t>登録料・更新料は無料</a:t>
            </a:r>
            <a:endParaRPr lang="en-US" altLang="ja-JP" sz="1200" dirty="0" smtClean="0"/>
          </a:p>
          <a:p>
            <a:r>
              <a:rPr lang="ja-JP" altLang="en-US" sz="1200" b="0" i="0" u="none" strike="noStrike" kern="1200" baseline="0" dirty="0" smtClean="0">
                <a:solidFill>
                  <a:schemeClr val="tx1"/>
                </a:solidFill>
                <a:latin typeface="Arial" charset="0"/>
                <a:ea typeface="+mn-ea"/>
                <a:cs typeface="+mn-cs"/>
              </a:rPr>
              <a:t>→　</a:t>
            </a:r>
            <a:r>
              <a:rPr lang="en-US" altLang="ja-JP" sz="1200" b="0" i="0" u="none" strike="noStrike" kern="1200" baseline="0" dirty="0" smtClean="0">
                <a:solidFill>
                  <a:schemeClr val="tx1"/>
                </a:solidFill>
                <a:latin typeface="Arial" charset="0"/>
                <a:ea typeface="+mn-ea"/>
                <a:cs typeface="+mn-cs"/>
              </a:rPr>
              <a:t>SAM </a:t>
            </a:r>
            <a:r>
              <a:rPr lang="ja-JP" altLang="en-US" sz="1200" b="0" i="0" u="none" strike="noStrike" kern="1200" baseline="0" dirty="0" smtClean="0">
                <a:solidFill>
                  <a:schemeClr val="tx1"/>
                </a:solidFill>
                <a:latin typeface="Arial" charset="0"/>
                <a:ea typeface="+mn-ea"/>
                <a:cs typeface="+mn-cs"/>
              </a:rPr>
              <a:t>への登録を代⾏し、契約受注の確約を謳い、⼿数料ないし保証⾦を請求する詐欺⾏為が報告さ</a:t>
            </a:r>
          </a:p>
          <a:p>
            <a:r>
              <a:rPr lang="ja-JP" altLang="en-US" sz="1200" b="0" i="0" u="none" strike="noStrike" kern="1200" baseline="0" dirty="0" smtClean="0">
                <a:solidFill>
                  <a:schemeClr val="tx1"/>
                </a:solidFill>
                <a:latin typeface="Arial" charset="0"/>
                <a:ea typeface="+mn-ea"/>
                <a:cs typeface="+mn-cs"/>
              </a:rPr>
              <a:t>れています。事業者は、⾃らが登録・更新を⾏い、ユーザーネーム・パスワード等の登録内容を管理</a:t>
            </a:r>
          </a:p>
          <a:p>
            <a:r>
              <a:rPr lang="ja-JP" altLang="en-US" sz="1200" b="0" i="0" u="none" strike="noStrike" kern="1200" baseline="0" dirty="0" smtClean="0">
                <a:solidFill>
                  <a:schemeClr val="tx1"/>
                </a:solidFill>
                <a:latin typeface="Arial" charset="0"/>
                <a:ea typeface="+mn-ea"/>
                <a:cs typeface="+mn-cs"/>
              </a:rPr>
              <a:t>してください。詐欺の被害に関し、⽶国政府は⼀切関知いたしません。</a:t>
            </a:r>
            <a:endParaRPr lang="en-US" altLang="ja-JP" sz="1200" b="0" i="0" u="none" strike="noStrike" kern="1200" baseline="0" dirty="0" smtClean="0">
              <a:solidFill>
                <a:schemeClr val="tx1"/>
              </a:solidFill>
              <a:latin typeface="Arial" charset="0"/>
              <a:ea typeface="+mn-ea"/>
              <a:cs typeface="+mn-cs"/>
            </a:endParaRPr>
          </a:p>
          <a:p>
            <a:endParaRPr lang="en-US" sz="1200" b="0" i="0" u="none" strike="noStrike"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t>登録　≠　契約受注</a:t>
            </a:r>
            <a:endParaRPr lang="en-US" altLang="ja-JP" sz="1200" dirty="0" smtClean="0"/>
          </a:p>
          <a:p>
            <a:r>
              <a:rPr lang="ja-JP" altLang="en-US" dirty="0" smtClean="0"/>
              <a:t>→</a:t>
            </a:r>
            <a:r>
              <a:rPr lang="en-US" altLang="ja-JP" sz="1200" b="0" i="0" u="none" strike="noStrike" kern="1200" baseline="0" dirty="0" smtClean="0">
                <a:solidFill>
                  <a:schemeClr val="tx1"/>
                </a:solidFill>
                <a:latin typeface="Arial" charset="0"/>
                <a:ea typeface="+mn-ea"/>
                <a:cs typeface="+mn-cs"/>
              </a:rPr>
              <a:t>SAM </a:t>
            </a:r>
            <a:r>
              <a:rPr lang="ja-JP" altLang="en-US" sz="1200" b="0" i="0" u="none" strike="noStrike" kern="1200" baseline="0" dirty="0" smtClean="0">
                <a:solidFill>
                  <a:schemeClr val="tx1"/>
                </a:solidFill>
                <a:latin typeface="Arial" charset="0"/>
                <a:ea typeface="+mn-ea"/>
                <a:cs typeface="+mn-cs"/>
              </a:rPr>
              <a:t>への登録は契約受注を確約するものではありません。契約は公正な競争⼊札の結果締結されま</a:t>
            </a:r>
          </a:p>
          <a:p>
            <a:r>
              <a:rPr lang="ja-JP" altLang="en-US" sz="1200" b="0" i="0" u="none" strike="noStrike" kern="1200" baseline="0" dirty="0" smtClean="0">
                <a:solidFill>
                  <a:schemeClr val="tx1"/>
                </a:solidFill>
                <a:latin typeface="Arial" charset="0"/>
                <a:ea typeface="+mn-ea"/>
                <a:cs typeface="+mn-cs"/>
              </a:rPr>
              <a:t>す</a:t>
            </a:r>
            <a:endParaRPr lang="en-US" altLang="ja-JP" sz="1200" b="0" i="0" u="none" strike="noStrike" kern="1200" baseline="0" dirty="0" smtClean="0">
              <a:solidFill>
                <a:schemeClr val="tx1"/>
              </a:solidFill>
              <a:latin typeface="Arial" charset="0"/>
              <a:ea typeface="+mn-ea"/>
              <a:cs typeface="+mn-cs"/>
            </a:endParaRPr>
          </a:p>
          <a:p>
            <a:endParaRPr lang="en-US" sz="1200" b="0" i="0" u="none" strike="noStrike" kern="1200" baseline="0" dirty="0" smtClean="0">
              <a:solidFill>
                <a:schemeClr val="tx1"/>
              </a:solidFill>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t>年次更新</a:t>
            </a:r>
            <a:endParaRPr lang="en-US" altLang="ja-JP" sz="1200" dirty="0" smtClean="0"/>
          </a:p>
          <a:p>
            <a:r>
              <a:rPr lang="ja-JP" altLang="en-US" dirty="0" smtClean="0"/>
              <a:t>→</a:t>
            </a:r>
            <a:r>
              <a:rPr lang="en-US" altLang="ja-JP" sz="1200" b="0" i="0" u="none" strike="noStrike" kern="1200" baseline="0" dirty="0" smtClean="0">
                <a:solidFill>
                  <a:schemeClr val="tx1"/>
                </a:solidFill>
                <a:latin typeface="Arial" charset="0"/>
                <a:ea typeface="+mn-ea"/>
                <a:cs typeface="+mn-cs"/>
              </a:rPr>
              <a:t>SAM </a:t>
            </a:r>
            <a:r>
              <a:rPr lang="ja-JP" altLang="en-US" sz="1200" b="0" i="0" u="none" strike="noStrike" kern="1200" baseline="0" dirty="0" smtClean="0">
                <a:solidFill>
                  <a:schemeClr val="tx1"/>
                </a:solidFill>
                <a:latin typeface="Arial" charset="0"/>
                <a:ea typeface="+mn-ea"/>
                <a:cs typeface="+mn-cs"/>
              </a:rPr>
              <a:t>の登録情報の有効期間は⼀年です。毎年更新が必要となります。登録内容に変更がない場合も</a:t>
            </a:r>
          </a:p>
          <a:p>
            <a:r>
              <a:rPr lang="ja-JP" altLang="en-US" sz="1200" b="0" i="0" u="none" strike="noStrike" kern="1200" baseline="0" dirty="0" smtClean="0">
                <a:solidFill>
                  <a:schemeClr val="tx1"/>
                </a:solidFill>
                <a:latin typeface="Arial" charset="0"/>
                <a:ea typeface="+mn-ea"/>
                <a:cs typeface="+mn-cs"/>
              </a:rPr>
              <a:t>同様です。</a:t>
            </a:r>
            <a:endParaRPr lang="en-US" dirty="0" smtClean="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18</a:t>
            </a:fld>
            <a:endParaRPr lang="en-US" dirty="0"/>
          </a:p>
        </p:txBody>
      </p:sp>
    </p:spTree>
    <p:extLst>
      <p:ext uri="{BB962C8B-B14F-4D97-AF65-F5344CB8AC3E}">
        <p14:creationId xmlns:p14="http://schemas.microsoft.com/office/powerpoint/2010/main" val="3530736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dirty="0" smtClean="0"/>
              <a:t>登録をするための手順や方法につきましては、サイトのガイダンスに従ってください。</a:t>
            </a:r>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19</a:t>
            </a:fld>
            <a:endParaRPr lang="en-US" dirty="0"/>
          </a:p>
        </p:txBody>
      </p:sp>
    </p:spTree>
    <p:extLst>
      <p:ext uri="{BB962C8B-B14F-4D97-AF65-F5344CB8AC3E}">
        <p14:creationId xmlns:p14="http://schemas.microsoft.com/office/powerpoint/2010/main" val="228324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20</a:t>
            </a:fld>
            <a:endParaRPr lang="en-US" dirty="0"/>
          </a:p>
        </p:txBody>
      </p:sp>
    </p:spTree>
    <p:extLst>
      <p:ext uri="{BB962C8B-B14F-4D97-AF65-F5344CB8AC3E}">
        <p14:creationId xmlns:p14="http://schemas.microsoft.com/office/powerpoint/2010/main" val="2842890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21</a:t>
            </a:fld>
            <a:endParaRPr lang="en-US" dirty="0"/>
          </a:p>
        </p:txBody>
      </p:sp>
    </p:spTree>
    <p:extLst>
      <p:ext uri="{BB962C8B-B14F-4D97-AF65-F5344CB8AC3E}">
        <p14:creationId xmlns:p14="http://schemas.microsoft.com/office/powerpoint/2010/main" val="29865886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22</a:t>
            </a:fld>
            <a:endParaRPr lang="en-US" dirty="0"/>
          </a:p>
        </p:txBody>
      </p:sp>
    </p:spTree>
    <p:extLst>
      <p:ext uri="{BB962C8B-B14F-4D97-AF65-F5344CB8AC3E}">
        <p14:creationId xmlns:p14="http://schemas.microsoft.com/office/powerpoint/2010/main" val="42441336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dirty="0" smtClean="0"/>
              <a:t>60</a:t>
            </a:r>
            <a:r>
              <a:rPr lang="ja-JP" altLang="en-US" sz="1200" dirty="0" smtClean="0"/>
              <a:t>分でタイムアウト　</a:t>
            </a:r>
            <a:r>
              <a:rPr lang="en-US" altLang="ja-JP" sz="1200" dirty="0" smtClean="0"/>
              <a:t>Time out 60 min </a:t>
            </a:r>
          </a:p>
          <a:p>
            <a:r>
              <a:rPr lang="ja-JP" altLang="en-US" sz="1200" dirty="0" smtClean="0"/>
              <a:t>事前公示、情報要請があってもその契約の入札が行われるとは限らない</a:t>
            </a:r>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23</a:t>
            </a:fld>
            <a:endParaRPr lang="en-US" dirty="0"/>
          </a:p>
        </p:txBody>
      </p:sp>
    </p:spTree>
    <p:extLst>
      <p:ext uri="{BB962C8B-B14F-4D97-AF65-F5344CB8AC3E}">
        <p14:creationId xmlns:p14="http://schemas.microsoft.com/office/powerpoint/2010/main" val="3608227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The U.S. Federal Acquisition</a:t>
            </a:r>
            <a:r>
              <a:rPr lang="en-US" baseline="0" dirty="0" smtClean="0"/>
              <a:t> Regulations drive the use of competition and commercial items because free markets can provide goods and services much more efficiently, with higher quality and lower costs. For this reason, many requirements that USFJ have, goods, services, and construction, are publicly solicited to commercial companies. This is a mutually beneficial relationship—USFJ receives efficient and quality goods and services at a reasonable price and commercial companies receive work and profit.</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t>ー　調達の対象となる市場の調査</a:t>
            </a:r>
            <a:endParaRPr lang="en-US" altLang="ja-JP" sz="1200" dirty="0" smtClean="0"/>
          </a:p>
          <a:p>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5</a:t>
            </a:fld>
            <a:endParaRPr lang="en-US" dirty="0"/>
          </a:p>
        </p:txBody>
      </p:sp>
    </p:spTree>
    <p:extLst>
      <p:ext uri="{BB962C8B-B14F-4D97-AF65-F5344CB8AC3E}">
        <p14:creationId xmlns:p14="http://schemas.microsoft.com/office/powerpoint/2010/main" val="1632036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err="1" smtClean="0"/>
              <a:t>DoDAAC</a:t>
            </a:r>
            <a:r>
              <a:rPr lang="ja-JP" altLang="en-US" dirty="0" smtClean="0"/>
              <a:t>とは、</a:t>
            </a:r>
            <a:r>
              <a:rPr lang="en-US" sz="1200" b="0" kern="1200" dirty="0" smtClean="0">
                <a:solidFill>
                  <a:schemeClr val="tx1"/>
                </a:solidFill>
                <a:effectLst/>
                <a:latin typeface="Arial" charset="0"/>
                <a:ea typeface="+mn-ea"/>
                <a:cs typeface="+mn-cs"/>
              </a:rPr>
              <a:t>Department of Defense Activity Address Code</a:t>
            </a:r>
            <a:r>
              <a:rPr lang="ja-JP" altLang="en-US" sz="1200" b="0" kern="1200" dirty="0" smtClean="0">
                <a:solidFill>
                  <a:schemeClr val="tx1"/>
                </a:solidFill>
                <a:effectLst/>
                <a:latin typeface="Arial" charset="0"/>
                <a:ea typeface="+mn-ea"/>
                <a:cs typeface="+mn-cs"/>
              </a:rPr>
              <a:t>の略でドーダックと読みます。</a:t>
            </a:r>
            <a:endParaRPr lang="en-US" altLang="ja-JP" sz="1200" b="0" kern="1200" dirty="0" smtClean="0">
              <a:solidFill>
                <a:schemeClr val="tx1"/>
              </a:solidFill>
              <a:effectLst/>
              <a:latin typeface="Arial" charset="0"/>
              <a:ea typeface="+mn-ea"/>
              <a:cs typeface="+mn-cs"/>
            </a:endParaRPr>
          </a:p>
          <a:p>
            <a:r>
              <a:rPr lang="en-US" altLang="ja-JP" dirty="0" err="1" smtClean="0"/>
              <a:t>DoDAAC</a:t>
            </a:r>
            <a:r>
              <a:rPr lang="ja-JP" altLang="en-US" dirty="0" smtClean="0"/>
              <a:t>は米国防省に所属する機関に与えられる６桁の認証コードです。</a:t>
            </a:r>
            <a:endParaRPr lang="en-US" altLang="ja-JP" dirty="0" smtClean="0"/>
          </a:p>
          <a:p>
            <a:r>
              <a:rPr lang="ja-JP" altLang="en-US" dirty="0" smtClean="0"/>
              <a:t>各入札案件番号はこの６桁の認証コードが振り当てられるので、正しい認証コードを把握することで各契約事務所がどのような入札案件を公示しているかなどを確認することができます。</a:t>
            </a:r>
            <a:endParaRPr lang="en-US" altLang="ja-JP" dirty="0" smtClean="0"/>
          </a:p>
          <a:p>
            <a:endParaRPr lang="en-US" altLang="ja-JP" dirty="0" smtClean="0"/>
          </a:p>
          <a:p>
            <a:r>
              <a:rPr lang="en-US" altLang="ja-JP" dirty="0" smtClean="0"/>
              <a:t>※</a:t>
            </a:r>
            <a:r>
              <a:rPr lang="ja-JP" altLang="en-US" dirty="0" smtClean="0"/>
              <a:t>キーワード検索は必ず半角英語で行ってください。日本語表記や全角文字は検索ワードとして認識されません。</a:t>
            </a:r>
            <a:endParaRPr lang="en-US" altLang="ja-JP" dirty="0" smtClean="0"/>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dirty="0" smtClean="0"/>
              <a:t>この他にも</a:t>
            </a:r>
            <a:r>
              <a:rPr lang="ja-JP" altLang="en-US" sz="1200" dirty="0" smtClean="0"/>
              <a:t>公示作成者名 や特定の基地名を入力することでも検索が可能です。</a:t>
            </a:r>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24</a:t>
            </a:fld>
            <a:endParaRPr lang="en-US" dirty="0"/>
          </a:p>
        </p:txBody>
      </p:sp>
    </p:spTree>
    <p:extLst>
      <p:ext uri="{BB962C8B-B14F-4D97-AF65-F5344CB8AC3E}">
        <p14:creationId xmlns:p14="http://schemas.microsoft.com/office/powerpoint/2010/main" val="359857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2800" dirty="0" smtClean="0"/>
              <a:t>入札案件ごとに購買規則及び契約官の判断に基づき必要に応じて公示の種類・公示期間等が決定される</a:t>
            </a:r>
            <a:endParaRPr lang="en-US" altLang="ja-JP" sz="28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2800" dirty="0" smtClean="0"/>
              <a:t>事前告知、情報要請があってもその契約の入札が行われるとは限らない</a:t>
            </a:r>
            <a:endParaRPr lang="en-US" sz="2800" dirty="0" smtClean="0"/>
          </a:p>
          <a:p>
            <a:pPr lvl="0"/>
            <a:endParaRPr lang="en-US" altLang="ja-JP" sz="2600" dirty="0" smtClean="0"/>
          </a:p>
          <a:p>
            <a:pPr lvl="0"/>
            <a:endParaRPr lang="en-US" altLang="ja-JP" sz="2600" dirty="0" smtClean="0"/>
          </a:p>
          <a:p>
            <a:pPr lvl="0"/>
            <a:r>
              <a:rPr lang="ja-JP" altLang="en-US" sz="2600" dirty="0" smtClean="0"/>
              <a:t>事前公示　</a:t>
            </a:r>
            <a:endParaRPr lang="en-US" altLang="ja-JP" sz="2600" dirty="0" smtClean="0"/>
          </a:p>
          <a:p>
            <a:pPr lvl="0"/>
            <a:r>
              <a:rPr lang="ja-JP" altLang="en-US" sz="2600" dirty="0" smtClean="0"/>
              <a:t>説明</a:t>
            </a:r>
            <a:endParaRPr lang="en-US" altLang="ja-JP" sz="2600" dirty="0" smtClean="0"/>
          </a:p>
          <a:p>
            <a:pPr lvl="1"/>
            <a:endParaRPr lang="en-US" altLang="ja-JP" sz="2600" dirty="0" smtClean="0"/>
          </a:p>
          <a:p>
            <a:pPr lvl="0"/>
            <a:r>
              <a:rPr lang="ja-JP" altLang="en-US" sz="2600" dirty="0" smtClean="0"/>
              <a:t>入札公示　</a:t>
            </a:r>
            <a:endParaRPr lang="en-US" altLang="ja-JP" sz="2600" dirty="0" smtClean="0"/>
          </a:p>
          <a:p>
            <a:pPr lvl="0"/>
            <a:r>
              <a:rPr lang="ja-JP" altLang="en-US" sz="2600" dirty="0" smtClean="0"/>
              <a:t>説明</a:t>
            </a:r>
            <a:endParaRPr lang="en-US" altLang="ja-JP" sz="2600" dirty="0" smtClean="0"/>
          </a:p>
          <a:p>
            <a:pPr lvl="1"/>
            <a:endParaRPr lang="en-US" altLang="ja-JP" sz="2600" dirty="0" smtClean="0"/>
          </a:p>
          <a:p>
            <a:pPr lvl="0"/>
            <a:r>
              <a:rPr lang="ja-JP" altLang="en-US" sz="2600" dirty="0" smtClean="0"/>
              <a:t>入札結果　</a:t>
            </a:r>
            <a:endParaRPr lang="en-US" altLang="ja-JP" sz="2600" dirty="0" smtClean="0"/>
          </a:p>
          <a:p>
            <a:pPr lvl="0"/>
            <a:r>
              <a:rPr lang="ja-JP" altLang="en-US" sz="2600" dirty="0" smtClean="0"/>
              <a:t>説明</a:t>
            </a:r>
            <a:endParaRPr lang="en-US" altLang="ja-JP" sz="2600" dirty="0" smtClean="0"/>
          </a:p>
          <a:p>
            <a:pPr lvl="1"/>
            <a:endParaRPr lang="en-US" altLang="ja-JP" sz="2600" dirty="0" smtClean="0"/>
          </a:p>
          <a:p>
            <a:pPr lvl="0"/>
            <a:r>
              <a:rPr lang="ja-JP" altLang="en-US" sz="2600" dirty="0" smtClean="0"/>
              <a:t>情報要請</a:t>
            </a:r>
            <a:endParaRPr lang="en-US" altLang="ja-JP" sz="26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en-US" sz="1200" dirty="0" smtClean="0"/>
              <a:t>主に市場調査への協力依頼や新規案件への参加興味の確認の為に利用</a:t>
            </a:r>
            <a:endParaRPr lang="en-US" altLang="ja-JP" sz="120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smtClean="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25</a:t>
            </a:fld>
            <a:endParaRPr lang="en-US" dirty="0"/>
          </a:p>
        </p:txBody>
      </p:sp>
    </p:spTree>
    <p:extLst>
      <p:ext uri="{BB962C8B-B14F-4D97-AF65-F5344CB8AC3E}">
        <p14:creationId xmlns:p14="http://schemas.microsoft.com/office/powerpoint/2010/main" val="22838871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ja-JP" sz="1200" dirty="0" smtClean="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26</a:t>
            </a:fld>
            <a:endParaRPr lang="en-US" dirty="0"/>
          </a:p>
        </p:txBody>
      </p:sp>
    </p:spTree>
    <p:extLst>
      <p:ext uri="{BB962C8B-B14F-4D97-AF65-F5344CB8AC3E}">
        <p14:creationId xmlns:p14="http://schemas.microsoft.com/office/powerpoint/2010/main" val="1246612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sz="1200" dirty="0" smtClean="0"/>
              <a:t>固定価格契約</a:t>
            </a:r>
            <a:endParaRPr lang="en-US" altLang="ja-JP" sz="1200" dirty="0" smtClean="0"/>
          </a:p>
          <a:p>
            <a:pPr marL="0" indent="0">
              <a:buNone/>
            </a:pPr>
            <a:r>
              <a:rPr lang="ja-JP" altLang="en-US" sz="1200" b="0" dirty="0" smtClean="0"/>
              <a:t>ー　契約者が固定された契約価格又は単位出来高当たりの固定単価で請負う契約形態</a:t>
            </a:r>
            <a:endParaRPr lang="en-US" altLang="ja-JP" sz="1200" b="0" dirty="0" smtClean="0"/>
          </a:p>
          <a:p>
            <a:endParaRPr lang="en-US" altLang="ja-JP" sz="1200" dirty="0" smtClean="0"/>
          </a:p>
          <a:p>
            <a:r>
              <a:rPr lang="ja-JP" altLang="en-US" sz="1200" dirty="0" smtClean="0"/>
              <a:t>数量未確定契約</a:t>
            </a:r>
            <a:endParaRPr lang="en-US" altLang="ja-JP" sz="1200" dirty="0" smtClean="0"/>
          </a:p>
          <a:p>
            <a:pPr marL="0" indent="0">
              <a:buNone/>
            </a:pPr>
            <a:r>
              <a:rPr lang="ja-JP" altLang="en-US" sz="1200" dirty="0" smtClean="0"/>
              <a:t>ー　</a:t>
            </a:r>
            <a:r>
              <a:rPr lang="ja-JP" altLang="en-US" sz="1200" b="0" dirty="0" smtClean="0"/>
              <a:t>調達時期，数量ともに未確定で包括的な契約形態</a:t>
            </a:r>
            <a:endParaRPr lang="en-US" altLang="ja-JP" sz="1200" b="0" dirty="0" smtClean="0"/>
          </a:p>
          <a:p>
            <a:pPr marL="0" indent="0">
              <a:buNone/>
            </a:pPr>
            <a:endParaRPr lang="en-US" dirty="0" smtClean="0"/>
          </a:p>
          <a:p>
            <a:pPr marL="0" indent="0">
              <a:buNone/>
            </a:pPr>
            <a:endParaRPr lang="en-US" dirty="0" smtClean="0"/>
          </a:p>
          <a:p>
            <a:pPr marL="0" indent="0">
              <a:buNone/>
            </a:pPr>
            <a:r>
              <a:rPr lang="en-US" dirty="0" smtClean="0"/>
              <a:t>The types of contracts that are most</a:t>
            </a:r>
            <a:r>
              <a:rPr lang="en-US" baseline="0" dirty="0" smtClean="0"/>
              <a:t> commonly used by USFJ are firmed fixed-price contracts and </a:t>
            </a:r>
            <a:r>
              <a:rPr lang="en-US" altLang="ja-JP" sz="1200" dirty="0" smtClean="0"/>
              <a:t>Indefinite-Delivery Indefinite-Quantity (IDIQ) Contracts.</a:t>
            </a:r>
          </a:p>
          <a:p>
            <a:pPr marL="0" indent="0">
              <a:buNone/>
            </a:pPr>
            <a:endParaRPr lang="en-US" sz="1200" baseline="0" dirty="0" smtClean="0"/>
          </a:p>
          <a:p>
            <a:pPr marL="0" indent="0">
              <a:buNone/>
            </a:pPr>
            <a:r>
              <a:rPr lang="en-US" sz="1200" baseline="0" dirty="0" smtClean="0"/>
              <a:t>FFP contracts provide for a price that is not subject to any adjustment on the basis of performance. In other words, at the time of award, both parties—the government and the contractor—know exactly how much will be paid upon completion of the work. For example…</a:t>
            </a:r>
          </a:p>
          <a:p>
            <a:pPr marL="0" indent="0">
              <a:buNone/>
            </a:pPr>
            <a:endParaRPr lang="en-US" sz="1200" baseline="0" dirty="0" smtClean="0"/>
          </a:p>
          <a:p>
            <a:pPr marL="0" indent="0">
              <a:buNone/>
            </a:pPr>
            <a:r>
              <a:rPr lang="en-US" sz="1200" baseline="0" dirty="0" smtClean="0"/>
              <a:t>IDIQ contracts on the other hand provide for an indefinite </a:t>
            </a:r>
            <a:r>
              <a:rPr lang="en-US" sz="1200" baseline="0" dirty="0" err="1" smtClean="0"/>
              <a:t>quanitity</a:t>
            </a:r>
            <a:r>
              <a:rPr lang="en-US" sz="1200" baseline="0" dirty="0" smtClean="0"/>
              <a:t>, within stated limits, of supplies or services during a fixed period. The Government then places ordered for individual requirements off of this IDIQ contract. So for example…</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8896D1B-6B5E-48D3-91A0-225D4F6F904E}" type="slidenum">
              <a:rPr lang="en-US" smtClean="0"/>
              <a:t>7</a:t>
            </a:fld>
            <a:endParaRPr lang="en-US"/>
          </a:p>
        </p:txBody>
      </p:sp>
    </p:spTree>
    <p:extLst>
      <p:ext uri="{BB962C8B-B14F-4D97-AF65-F5344CB8AC3E}">
        <p14:creationId xmlns:p14="http://schemas.microsoft.com/office/powerpoint/2010/main" val="1368073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r>
            <a:br>
              <a:rPr lang="en-US" baseline="0" dirty="0" smtClean="0"/>
            </a:br>
            <a:endParaRPr lang="en-US" baseline="0" dirty="0" smtClean="0"/>
          </a:p>
          <a:p>
            <a:endParaRPr lang="en-US" baseline="0" dirty="0" smtClean="0"/>
          </a:p>
          <a:p>
            <a:r>
              <a:rPr lang="en-US" baseline="0" dirty="0" smtClean="0"/>
              <a:t>USFJ, and the U.S. Government in general, have 3 primary requirement or purchase categories—commodities (which are essentially goods, supplies, physical items), services, and separate from services, and construction. We will go into more detail in the upcoming slides.</a:t>
            </a:r>
            <a:endParaRPr lang="en-US" dirty="0"/>
          </a:p>
        </p:txBody>
      </p:sp>
      <p:sp>
        <p:nvSpPr>
          <p:cNvPr id="4" name="Slide Number Placeholder 3"/>
          <p:cNvSpPr>
            <a:spLocks noGrp="1"/>
          </p:cNvSpPr>
          <p:nvPr>
            <p:ph type="sldNum" sz="quarter" idx="10"/>
          </p:nvPr>
        </p:nvSpPr>
        <p:spPr/>
        <p:txBody>
          <a:bodyPr/>
          <a:lstStyle/>
          <a:p>
            <a:fld id="{28896D1B-6B5E-48D3-91A0-225D4F6F904E}" type="slidenum">
              <a:rPr lang="en-US" smtClean="0"/>
              <a:t>8</a:t>
            </a:fld>
            <a:endParaRPr lang="en-US"/>
          </a:p>
        </p:txBody>
      </p:sp>
    </p:spTree>
    <p:extLst>
      <p:ext uri="{BB962C8B-B14F-4D97-AF65-F5344CB8AC3E}">
        <p14:creationId xmlns:p14="http://schemas.microsoft.com/office/powerpoint/2010/main" val="183478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aseline="0" dirty="0" smtClean="0"/>
              <a:t>物品</a:t>
            </a:r>
            <a:endParaRPr lang="en-US" altLang="ja-JP" baseline="0" dirty="0" smtClean="0"/>
          </a:p>
          <a:p>
            <a:endParaRPr lang="en-US" baseline="0" dirty="0" smtClean="0"/>
          </a:p>
          <a:p>
            <a:pPr>
              <a:spcAft>
                <a:spcPts val="450"/>
              </a:spcAft>
            </a:pPr>
            <a:r>
              <a:rPr lang="ja-JP" altLang="en-US" sz="1200" dirty="0" smtClean="0">
                <a:solidFill>
                  <a:schemeClr val="accent6">
                    <a:lumMod val="60000"/>
                    <a:lumOff val="40000"/>
                  </a:schemeClr>
                </a:solidFill>
              </a:rPr>
              <a:t>車両　（例：重車両・貨物車両・乗用車・バス　他）</a:t>
            </a:r>
            <a:endParaRPr lang="en-US" altLang="ja-JP" sz="1200" dirty="0" smtClean="0">
              <a:solidFill>
                <a:schemeClr val="accent6">
                  <a:lumMod val="60000"/>
                  <a:lumOff val="40000"/>
                </a:schemeClr>
              </a:solidFill>
            </a:endParaRPr>
          </a:p>
          <a:p>
            <a:pPr marL="0" indent="0">
              <a:spcAft>
                <a:spcPts val="450"/>
              </a:spcAft>
              <a:buNone/>
            </a:pPr>
            <a:r>
              <a:rPr lang="en-US" altLang="ja-JP" sz="1200" dirty="0" smtClean="0">
                <a:solidFill>
                  <a:schemeClr val="accent6">
                    <a:lumMod val="75000"/>
                  </a:schemeClr>
                </a:solidFill>
              </a:rPr>
              <a:t>    Vehicles (e.g. trucks, vans, sedans, buses, etc.)</a:t>
            </a:r>
            <a:r>
              <a:rPr lang="ja-JP" altLang="en-US" sz="1200" dirty="0" smtClean="0">
                <a:solidFill>
                  <a:schemeClr val="accent6">
                    <a:lumMod val="75000"/>
                  </a:schemeClr>
                </a:solidFill>
              </a:rPr>
              <a:t> </a:t>
            </a:r>
            <a:endParaRPr lang="en-US" altLang="ja-JP" sz="1200" dirty="0" smtClean="0">
              <a:solidFill>
                <a:schemeClr val="accent6">
                  <a:lumMod val="75000"/>
                </a:schemeClr>
              </a:solidFill>
            </a:endParaRPr>
          </a:p>
          <a:p>
            <a:pPr marL="0" indent="0">
              <a:spcAft>
                <a:spcPts val="450"/>
              </a:spcAft>
              <a:buNone/>
            </a:pPr>
            <a:r>
              <a:rPr lang="ja-JP" altLang="en-US" sz="1200" dirty="0" smtClean="0"/>
              <a:t>　</a:t>
            </a:r>
            <a:endParaRPr lang="en-US" altLang="ja-JP" sz="1200" dirty="0" smtClean="0"/>
          </a:p>
          <a:p>
            <a:pPr>
              <a:spcAft>
                <a:spcPts val="450"/>
              </a:spcAft>
            </a:pPr>
            <a:r>
              <a:rPr lang="ja-JP" altLang="en-US" sz="1200" dirty="0" smtClean="0">
                <a:solidFill>
                  <a:schemeClr val="accent6">
                    <a:lumMod val="60000"/>
                    <a:lumOff val="40000"/>
                  </a:schemeClr>
                </a:solidFill>
              </a:rPr>
              <a:t>オフィス家具　（例：机・椅子・建具・照明　他）</a:t>
            </a:r>
            <a:endParaRPr lang="en-US" altLang="ja-JP" sz="1200" dirty="0" smtClean="0">
              <a:solidFill>
                <a:schemeClr val="accent6">
                  <a:lumMod val="60000"/>
                  <a:lumOff val="40000"/>
                </a:schemeClr>
              </a:solidFill>
            </a:endParaRPr>
          </a:p>
          <a:p>
            <a:pPr marL="0" indent="0">
              <a:spcAft>
                <a:spcPts val="450"/>
              </a:spcAft>
              <a:buNone/>
            </a:pPr>
            <a:r>
              <a:rPr lang="en-US" altLang="ja-JP" sz="1200" dirty="0" smtClean="0">
                <a:solidFill>
                  <a:schemeClr val="accent6">
                    <a:lumMod val="75000"/>
                  </a:schemeClr>
                </a:solidFill>
              </a:rPr>
              <a:t>    Furniture (e.g. desks, tables, chairs, cubicles, lighting, etc.)</a:t>
            </a:r>
          </a:p>
          <a:p>
            <a:pPr marL="0" indent="0">
              <a:spcAft>
                <a:spcPts val="450"/>
              </a:spcAft>
              <a:buNone/>
            </a:pPr>
            <a:endParaRPr lang="en-US" altLang="ja-JP" sz="1200" dirty="0" smtClean="0">
              <a:solidFill>
                <a:schemeClr val="accent6">
                  <a:lumMod val="75000"/>
                </a:schemeClr>
              </a:solidFill>
            </a:endParaRPr>
          </a:p>
          <a:p>
            <a:pPr>
              <a:spcAft>
                <a:spcPts val="450"/>
              </a:spcAft>
            </a:pPr>
            <a:r>
              <a:rPr lang="ja-JP" altLang="en-US" sz="1200" dirty="0" smtClean="0">
                <a:solidFill>
                  <a:schemeClr val="accent6">
                    <a:lumMod val="60000"/>
                    <a:lumOff val="40000"/>
                  </a:schemeClr>
                </a:solidFill>
              </a:rPr>
              <a:t>電化製品　（例：冷蔵庫・洗浄乾燥機・コピー機　他）</a:t>
            </a:r>
            <a:endParaRPr lang="en-US" altLang="ja-JP" sz="1200" dirty="0" smtClean="0">
              <a:solidFill>
                <a:schemeClr val="accent6">
                  <a:lumMod val="60000"/>
                  <a:lumOff val="40000"/>
                </a:schemeClr>
              </a:solidFill>
            </a:endParaRPr>
          </a:p>
          <a:p>
            <a:pPr marL="0" indent="0">
              <a:spcAft>
                <a:spcPts val="450"/>
              </a:spcAft>
              <a:buNone/>
            </a:pPr>
            <a:r>
              <a:rPr lang="en-US" altLang="ja-JP" sz="1200" dirty="0" smtClean="0">
                <a:solidFill>
                  <a:schemeClr val="accent6">
                    <a:lumMod val="75000"/>
                  </a:schemeClr>
                </a:solidFill>
              </a:rPr>
              <a:t>    Appliances (e.g. refrigerators, washing/drying machines, Copy machines  etc.)</a:t>
            </a:r>
          </a:p>
          <a:p>
            <a:pPr marL="0" indent="0">
              <a:spcAft>
                <a:spcPts val="450"/>
              </a:spcAft>
              <a:buNone/>
            </a:pPr>
            <a:endParaRPr lang="en-US" altLang="ja-JP" sz="1200" dirty="0" smtClean="0">
              <a:solidFill>
                <a:schemeClr val="accent6">
                  <a:lumMod val="75000"/>
                </a:schemeClr>
              </a:solidFill>
            </a:endParaRPr>
          </a:p>
          <a:p>
            <a:pPr>
              <a:spcAft>
                <a:spcPts val="450"/>
              </a:spcAft>
            </a:pPr>
            <a:r>
              <a:rPr lang="ja-JP" altLang="en-US" sz="1200" dirty="0" smtClean="0">
                <a:solidFill>
                  <a:schemeClr val="accent6">
                    <a:lumMod val="60000"/>
                    <a:lumOff val="40000"/>
                  </a:schemeClr>
                </a:solidFill>
              </a:rPr>
              <a:t>医療機器　（例：</a:t>
            </a:r>
            <a:r>
              <a:rPr lang="en-US" altLang="ja-JP" sz="1200" dirty="0" smtClean="0">
                <a:solidFill>
                  <a:schemeClr val="accent6">
                    <a:lumMod val="60000"/>
                    <a:lumOff val="40000"/>
                  </a:schemeClr>
                </a:solidFill>
              </a:rPr>
              <a:t>X</a:t>
            </a:r>
            <a:r>
              <a:rPr lang="ja-JP" altLang="en-US" sz="1200" dirty="0" smtClean="0">
                <a:solidFill>
                  <a:schemeClr val="accent6">
                    <a:lumMod val="60000"/>
                    <a:lumOff val="40000"/>
                  </a:schemeClr>
                </a:solidFill>
              </a:rPr>
              <a:t>線・</a:t>
            </a:r>
            <a:r>
              <a:rPr lang="en-US" altLang="ja-JP" sz="1200" dirty="0" smtClean="0">
                <a:solidFill>
                  <a:schemeClr val="accent6">
                    <a:lumMod val="60000"/>
                    <a:lumOff val="40000"/>
                  </a:schemeClr>
                </a:solidFill>
              </a:rPr>
              <a:t>MRI</a:t>
            </a:r>
            <a:r>
              <a:rPr lang="ja-JP" altLang="en-US" sz="1200" dirty="0" smtClean="0">
                <a:solidFill>
                  <a:schemeClr val="accent6">
                    <a:lumMod val="60000"/>
                    <a:lumOff val="40000"/>
                  </a:schemeClr>
                </a:solidFill>
              </a:rPr>
              <a:t>・滅菌機　他）</a:t>
            </a:r>
            <a:endParaRPr lang="en-US" altLang="ja-JP" sz="1200" dirty="0" smtClean="0">
              <a:solidFill>
                <a:schemeClr val="accent6">
                  <a:lumMod val="60000"/>
                  <a:lumOff val="40000"/>
                </a:schemeClr>
              </a:solidFill>
            </a:endParaRPr>
          </a:p>
          <a:p>
            <a:pPr marL="0" indent="0">
              <a:spcAft>
                <a:spcPts val="450"/>
              </a:spcAft>
              <a:buNone/>
            </a:pPr>
            <a:r>
              <a:rPr lang="en-US" altLang="ja-JP" sz="1200" dirty="0" smtClean="0">
                <a:solidFill>
                  <a:schemeClr val="accent6">
                    <a:lumMod val="75000"/>
                  </a:schemeClr>
                </a:solidFill>
              </a:rPr>
              <a:t>    Medical Equipment (e.g. X-ray Scanner, MRI machine, Sterilizer , etc.)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9</a:t>
            </a:fld>
            <a:endParaRPr lang="en-US" dirty="0"/>
          </a:p>
        </p:txBody>
      </p:sp>
    </p:spTree>
    <p:extLst>
      <p:ext uri="{BB962C8B-B14F-4D97-AF65-F5344CB8AC3E}">
        <p14:creationId xmlns:p14="http://schemas.microsoft.com/office/powerpoint/2010/main" val="3923359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ja-JP" altLang="en-US" baseline="0" dirty="0" smtClean="0"/>
              <a:t>サービス</a:t>
            </a:r>
            <a:endParaRPr lang="en-US" altLang="ja-JP" baseline="0" dirty="0" smtClean="0"/>
          </a:p>
          <a:p>
            <a:endParaRPr lang="en-US" altLang="ja-JP" sz="1200" dirty="0" smtClean="0">
              <a:solidFill>
                <a:schemeClr val="accent6">
                  <a:lumMod val="60000"/>
                  <a:lumOff val="40000"/>
                </a:schemeClr>
              </a:solidFill>
            </a:endParaRPr>
          </a:p>
          <a:p>
            <a:r>
              <a:rPr lang="ja-JP" altLang="en-US" sz="1200" dirty="0" smtClean="0">
                <a:solidFill>
                  <a:schemeClr val="accent6">
                    <a:lumMod val="60000"/>
                    <a:lumOff val="40000"/>
                  </a:schemeClr>
                </a:solidFill>
              </a:rPr>
              <a:t>ビルメンテナンス（</a:t>
            </a:r>
            <a:r>
              <a:rPr lang="ja-JP" altLang="en-US" sz="1100" dirty="0" smtClean="0">
                <a:solidFill>
                  <a:schemeClr val="accent6">
                    <a:lumMod val="60000"/>
                    <a:lumOff val="40000"/>
                  </a:schemeClr>
                </a:solidFill>
              </a:rPr>
              <a:t>例：</a:t>
            </a:r>
            <a:r>
              <a:rPr lang="ja-JP" altLang="en-US" sz="1200" dirty="0" smtClean="0">
                <a:solidFill>
                  <a:schemeClr val="accent6">
                    <a:lumMod val="60000"/>
                    <a:lumOff val="40000"/>
                  </a:schemeClr>
                </a:solidFill>
              </a:rPr>
              <a:t>塗装・石綿除去・清掃業務委託　他）</a:t>
            </a:r>
            <a:endParaRPr lang="en-US" altLang="ja-JP" sz="1200" dirty="0" smtClean="0">
              <a:solidFill>
                <a:schemeClr val="accent6">
                  <a:lumMod val="60000"/>
                  <a:lumOff val="40000"/>
                </a:schemeClr>
              </a:solidFill>
            </a:endParaRPr>
          </a:p>
          <a:p>
            <a:pPr marL="0" indent="0">
              <a:buNone/>
            </a:pPr>
            <a:r>
              <a:rPr lang="en-US" altLang="ja-JP" sz="1200" dirty="0" smtClean="0">
                <a:solidFill>
                  <a:schemeClr val="accent6">
                    <a:lumMod val="60000"/>
                    <a:lumOff val="40000"/>
                  </a:schemeClr>
                </a:solidFill>
              </a:rPr>
              <a:t>   </a:t>
            </a:r>
            <a:r>
              <a:rPr lang="en-US" altLang="ja-JP" sz="1200" dirty="0" smtClean="0">
                <a:solidFill>
                  <a:schemeClr val="accent6">
                    <a:lumMod val="75000"/>
                  </a:schemeClr>
                </a:solidFill>
              </a:rPr>
              <a:t>Building Maintenance</a:t>
            </a:r>
            <a:r>
              <a:rPr lang="ja-JP" altLang="en-US" sz="1200" dirty="0" smtClean="0">
                <a:solidFill>
                  <a:schemeClr val="accent6">
                    <a:lumMod val="75000"/>
                  </a:schemeClr>
                </a:solidFill>
              </a:rPr>
              <a:t> </a:t>
            </a:r>
            <a:r>
              <a:rPr lang="en-US" altLang="ja-JP" sz="1200" dirty="0" smtClean="0">
                <a:solidFill>
                  <a:schemeClr val="accent6">
                    <a:lumMod val="75000"/>
                  </a:schemeClr>
                </a:solidFill>
              </a:rPr>
              <a:t>(e.g. painting, asbestos, custodial services, etc.)</a:t>
            </a:r>
          </a:p>
          <a:p>
            <a:endParaRPr lang="en-US" altLang="ja-JP" sz="1200" dirty="0" smtClean="0">
              <a:solidFill>
                <a:schemeClr val="accent6">
                  <a:lumMod val="60000"/>
                  <a:lumOff val="40000"/>
                </a:schemeClr>
              </a:solidFill>
            </a:endParaRPr>
          </a:p>
          <a:p>
            <a:r>
              <a:rPr lang="ja-JP" altLang="en-US" sz="1200" dirty="0" smtClean="0">
                <a:solidFill>
                  <a:schemeClr val="accent6">
                    <a:lumMod val="60000"/>
                    <a:lumOff val="40000"/>
                  </a:schemeClr>
                </a:solidFill>
              </a:rPr>
              <a:t>機器管理・定期メンテナンス（</a:t>
            </a:r>
            <a:r>
              <a:rPr lang="ja-JP" altLang="en-US" sz="1100" dirty="0" smtClean="0">
                <a:solidFill>
                  <a:schemeClr val="accent6">
                    <a:lumMod val="60000"/>
                    <a:lumOff val="40000"/>
                  </a:schemeClr>
                </a:solidFill>
              </a:rPr>
              <a:t>例：</a:t>
            </a:r>
            <a:r>
              <a:rPr lang="ja-JP" altLang="en-US" sz="1200" dirty="0" smtClean="0">
                <a:solidFill>
                  <a:schemeClr val="accent6">
                    <a:lumMod val="60000"/>
                    <a:lumOff val="40000"/>
                  </a:schemeClr>
                </a:solidFill>
              </a:rPr>
              <a:t>ボイラー・冷却機器・発電機の定期点検　他）</a:t>
            </a:r>
            <a:endParaRPr lang="en-US" altLang="ja-JP" sz="1200" dirty="0" smtClean="0">
              <a:solidFill>
                <a:schemeClr val="accent6">
                  <a:lumMod val="60000"/>
                  <a:lumOff val="40000"/>
                </a:schemeClr>
              </a:solidFill>
            </a:endParaRPr>
          </a:p>
          <a:p>
            <a:pPr marL="0" indent="0">
              <a:buNone/>
            </a:pPr>
            <a:r>
              <a:rPr lang="en-US" altLang="ja-JP" sz="1200" dirty="0" smtClean="0">
                <a:solidFill>
                  <a:schemeClr val="accent6">
                    <a:lumMod val="60000"/>
                    <a:lumOff val="40000"/>
                  </a:schemeClr>
                </a:solidFill>
              </a:rPr>
              <a:t>    </a:t>
            </a:r>
            <a:r>
              <a:rPr lang="en-US" altLang="ja-JP" sz="1200" dirty="0" smtClean="0">
                <a:solidFill>
                  <a:schemeClr val="accent6">
                    <a:lumMod val="75000"/>
                  </a:schemeClr>
                </a:solidFill>
              </a:rPr>
              <a:t>Equipment Maintenance (e.g. maintain/repair boilers, chillers, generators, etc.)</a:t>
            </a:r>
          </a:p>
          <a:p>
            <a:endParaRPr lang="en-US" altLang="ja-JP" sz="1200" dirty="0" smtClean="0">
              <a:solidFill>
                <a:schemeClr val="accent6">
                  <a:lumMod val="60000"/>
                  <a:lumOff val="40000"/>
                </a:schemeClr>
              </a:solidFill>
            </a:endParaRPr>
          </a:p>
          <a:p>
            <a:r>
              <a:rPr lang="ja-JP" altLang="en-US" sz="1200" dirty="0" smtClean="0">
                <a:solidFill>
                  <a:schemeClr val="accent6">
                    <a:lumMod val="60000"/>
                    <a:lumOff val="40000"/>
                  </a:schemeClr>
                </a:solidFill>
              </a:rPr>
              <a:t>環境美化　（</a:t>
            </a:r>
            <a:r>
              <a:rPr lang="ja-JP" altLang="en-US" sz="1100" dirty="0" smtClean="0">
                <a:solidFill>
                  <a:schemeClr val="accent6">
                    <a:lumMod val="60000"/>
                    <a:lumOff val="40000"/>
                  </a:schemeClr>
                </a:solidFill>
              </a:rPr>
              <a:t>例：</a:t>
            </a:r>
            <a:r>
              <a:rPr lang="ja-JP" altLang="en-US" sz="1200" dirty="0" smtClean="0">
                <a:solidFill>
                  <a:schemeClr val="accent6">
                    <a:lumMod val="60000"/>
                    <a:lumOff val="40000"/>
                  </a:schemeClr>
                </a:solidFill>
              </a:rPr>
              <a:t>芝刈り・樹木伐採・特別清掃　他）</a:t>
            </a:r>
            <a:endParaRPr lang="en-US" altLang="ja-JP" sz="1200" dirty="0" smtClean="0">
              <a:solidFill>
                <a:schemeClr val="accent6">
                  <a:lumMod val="60000"/>
                  <a:lumOff val="40000"/>
                </a:schemeClr>
              </a:solidFill>
            </a:endParaRPr>
          </a:p>
          <a:p>
            <a:pPr marL="0" indent="0">
              <a:buNone/>
            </a:pPr>
            <a:r>
              <a:rPr lang="en-US" altLang="ja-JP" sz="1200" dirty="0" smtClean="0">
                <a:solidFill>
                  <a:schemeClr val="accent6">
                    <a:lumMod val="75000"/>
                  </a:schemeClr>
                </a:solidFill>
              </a:rPr>
              <a:t>   Grounds Maintenance</a:t>
            </a:r>
            <a:r>
              <a:rPr lang="ja-JP" altLang="en-US" sz="1200" dirty="0" smtClean="0">
                <a:solidFill>
                  <a:schemeClr val="accent6">
                    <a:lumMod val="75000"/>
                  </a:schemeClr>
                </a:solidFill>
              </a:rPr>
              <a:t> </a:t>
            </a:r>
            <a:r>
              <a:rPr lang="en-US" altLang="ja-JP" sz="1200" dirty="0" smtClean="0">
                <a:solidFill>
                  <a:schemeClr val="accent6">
                    <a:lumMod val="75000"/>
                  </a:schemeClr>
                </a:solidFill>
              </a:rPr>
              <a:t>(e.g. grass cutting, tree-cutting, special area upkeep, etc.)</a:t>
            </a:r>
          </a:p>
          <a:p>
            <a:pPr marL="0" indent="0">
              <a:buNone/>
            </a:pPr>
            <a:endParaRPr lang="en-US" altLang="ja-JP" sz="1200" dirty="0" smtClean="0">
              <a:solidFill>
                <a:schemeClr val="accent6">
                  <a:lumMod val="75000"/>
                </a:schemeClr>
              </a:solidFill>
            </a:endParaRPr>
          </a:p>
          <a:p>
            <a:r>
              <a:rPr lang="ja-JP" altLang="en-US" sz="1200" dirty="0" smtClean="0">
                <a:solidFill>
                  <a:schemeClr val="accent6">
                    <a:lumMod val="60000"/>
                    <a:lumOff val="40000"/>
                  </a:schemeClr>
                </a:solidFill>
              </a:rPr>
              <a:t>廃棄物処理・管理　（</a:t>
            </a:r>
            <a:r>
              <a:rPr lang="ja-JP" altLang="en-US" sz="1100" dirty="0" smtClean="0">
                <a:solidFill>
                  <a:schemeClr val="accent6">
                    <a:lumMod val="60000"/>
                    <a:lumOff val="40000"/>
                  </a:schemeClr>
                </a:solidFill>
              </a:rPr>
              <a:t>例：</a:t>
            </a:r>
            <a:r>
              <a:rPr lang="ja-JP" altLang="en-US" sz="1200" dirty="0" smtClean="0">
                <a:solidFill>
                  <a:schemeClr val="accent6">
                    <a:lumMod val="60000"/>
                    <a:lumOff val="40000"/>
                  </a:schemeClr>
                </a:solidFill>
              </a:rPr>
              <a:t>可燃ごみ・危険物・排泄物・業務廃棄物処理　他）</a:t>
            </a:r>
            <a:endParaRPr lang="en-US" altLang="ja-JP" sz="1200" dirty="0" smtClean="0">
              <a:solidFill>
                <a:schemeClr val="accent6">
                  <a:lumMod val="60000"/>
                  <a:lumOff val="40000"/>
                </a:schemeClr>
              </a:solidFill>
            </a:endParaRPr>
          </a:p>
          <a:p>
            <a:pPr marL="0" indent="0">
              <a:buNone/>
            </a:pPr>
            <a:r>
              <a:rPr lang="en-US" altLang="ja-JP" sz="1200" dirty="0" smtClean="0">
                <a:solidFill>
                  <a:schemeClr val="accent6">
                    <a:lumMod val="60000"/>
                    <a:lumOff val="40000"/>
                  </a:schemeClr>
                </a:solidFill>
              </a:rPr>
              <a:t>   </a:t>
            </a:r>
            <a:r>
              <a:rPr lang="en-US" altLang="ja-JP" sz="1200" dirty="0" smtClean="0">
                <a:solidFill>
                  <a:schemeClr val="accent6">
                    <a:lumMod val="75000"/>
                  </a:schemeClr>
                </a:solidFill>
              </a:rPr>
              <a:t>Waste Management (e.g. refuse, hazardous waste, septic tanks, grease/oil, etc.)</a:t>
            </a:r>
          </a:p>
          <a:p>
            <a:pPr marL="0" indent="0">
              <a:buNone/>
            </a:pPr>
            <a:endParaRPr lang="en-US" altLang="ja-JP" sz="1200" dirty="0" smtClean="0">
              <a:solidFill>
                <a:srgbClr val="2D2DB9">
                  <a:lumMod val="75000"/>
                </a:srgbClr>
              </a:solidFill>
            </a:endParaRPr>
          </a:p>
          <a:p>
            <a:pPr lvl="0"/>
            <a:r>
              <a:rPr lang="ja-JP" altLang="en-US" sz="1200" dirty="0" smtClean="0">
                <a:solidFill>
                  <a:srgbClr val="2D2DB9">
                    <a:lumMod val="60000"/>
                    <a:lumOff val="40000"/>
                  </a:srgbClr>
                </a:solidFill>
              </a:rPr>
              <a:t>輸送運搬　（</a:t>
            </a:r>
            <a:r>
              <a:rPr lang="ja-JP" altLang="en-US" sz="1100" dirty="0" smtClean="0">
                <a:solidFill>
                  <a:schemeClr val="accent6">
                    <a:lumMod val="60000"/>
                    <a:lumOff val="40000"/>
                  </a:schemeClr>
                </a:solidFill>
              </a:rPr>
              <a:t>例：</a:t>
            </a:r>
            <a:r>
              <a:rPr lang="ja-JP" altLang="en-US" sz="1200" dirty="0" smtClean="0">
                <a:solidFill>
                  <a:srgbClr val="2D2DB9">
                    <a:lumMod val="60000"/>
                    <a:lumOff val="40000"/>
                  </a:srgbClr>
                </a:solidFill>
              </a:rPr>
              <a:t>燃料・生活用品・人員輸送　他）</a:t>
            </a:r>
            <a:endParaRPr lang="en-US" altLang="ja-JP" sz="1200" dirty="0" smtClean="0">
              <a:solidFill>
                <a:srgbClr val="2D2DB9">
                  <a:lumMod val="60000"/>
                  <a:lumOff val="40000"/>
                </a:srgbClr>
              </a:solidFill>
            </a:endParaRPr>
          </a:p>
          <a:p>
            <a:pPr marL="0" indent="0">
              <a:buNone/>
            </a:pPr>
            <a:r>
              <a:rPr lang="en-US" altLang="ja-JP" sz="1200" dirty="0" smtClean="0">
                <a:solidFill>
                  <a:srgbClr val="2D2DB9">
                    <a:lumMod val="60000"/>
                    <a:lumOff val="40000"/>
                  </a:srgbClr>
                </a:solidFill>
              </a:rPr>
              <a:t>   </a:t>
            </a:r>
            <a:r>
              <a:rPr lang="en-US" altLang="ja-JP" sz="1200" dirty="0" smtClean="0">
                <a:solidFill>
                  <a:srgbClr val="2D2DB9">
                    <a:lumMod val="75000"/>
                  </a:srgbClr>
                </a:solidFill>
              </a:rPr>
              <a:t>Transportation (e.g. fuel delivery, household goods, charter buses, etc.)</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10</a:t>
            </a:fld>
            <a:endParaRPr lang="en-US" dirty="0"/>
          </a:p>
        </p:txBody>
      </p:sp>
    </p:spTree>
    <p:extLst>
      <p:ext uri="{BB962C8B-B14F-4D97-AF65-F5344CB8AC3E}">
        <p14:creationId xmlns:p14="http://schemas.microsoft.com/office/powerpoint/2010/main" val="3355941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Construction:</a:t>
            </a:r>
          </a:p>
          <a:p>
            <a:pPr>
              <a:spcAft>
                <a:spcPts val="450"/>
              </a:spcAft>
            </a:pPr>
            <a:r>
              <a:rPr lang="ja-JP" altLang="en-US" sz="1200" dirty="0" smtClean="0">
                <a:solidFill>
                  <a:schemeClr val="accent6">
                    <a:lumMod val="75000"/>
                  </a:schemeClr>
                </a:solidFill>
              </a:rPr>
              <a:t>建築工事　（建設・舗装・屋根や壁の修繕　他）</a:t>
            </a:r>
            <a:endParaRPr lang="en-US" altLang="ja-JP" sz="1200" dirty="0" smtClean="0">
              <a:solidFill>
                <a:schemeClr val="accent6">
                  <a:lumMod val="75000"/>
                </a:schemeClr>
              </a:solidFill>
            </a:endParaRPr>
          </a:p>
          <a:p>
            <a:pPr>
              <a:spcAft>
                <a:spcPts val="450"/>
              </a:spcAft>
            </a:pPr>
            <a:r>
              <a:rPr lang="ja-JP" altLang="en-US" sz="1200" dirty="0" smtClean="0">
                <a:solidFill>
                  <a:schemeClr val="accent6">
                    <a:lumMod val="75000"/>
                  </a:schemeClr>
                </a:solidFill>
              </a:rPr>
              <a:t>土木施工　（道路・滑走路舗装・解体・フェンス工事）</a:t>
            </a:r>
            <a:endParaRPr lang="en-US" altLang="ja-JP" sz="1200" dirty="0" smtClean="0">
              <a:solidFill>
                <a:schemeClr val="accent6">
                  <a:lumMod val="75000"/>
                </a:schemeClr>
              </a:solidFill>
            </a:endParaRPr>
          </a:p>
          <a:p>
            <a:pPr>
              <a:spcAft>
                <a:spcPts val="450"/>
              </a:spcAft>
            </a:pPr>
            <a:r>
              <a:rPr lang="ja-JP" altLang="en-US" sz="1200" dirty="0" smtClean="0">
                <a:solidFill>
                  <a:schemeClr val="accent6">
                    <a:lumMod val="75000"/>
                  </a:schemeClr>
                </a:solidFill>
              </a:rPr>
              <a:t>機械工事　（空調機器の設置 </a:t>
            </a:r>
            <a:r>
              <a:rPr lang="en-US" altLang="ja-JP" sz="1200" dirty="0" smtClean="0">
                <a:solidFill>
                  <a:schemeClr val="accent6">
                    <a:lumMod val="75000"/>
                  </a:schemeClr>
                </a:solidFill>
              </a:rPr>
              <a:t>/ </a:t>
            </a:r>
            <a:r>
              <a:rPr lang="ja-JP" altLang="en-US" sz="1200" dirty="0" smtClean="0">
                <a:solidFill>
                  <a:schemeClr val="accent6">
                    <a:lumMod val="75000"/>
                  </a:schemeClr>
                </a:solidFill>
              </a:rPr>
              <a:t>交換・排水管設置・保守・保全　他）</a:t>
            </a:r>
            <a:endParaRPr lang="en-US" altLang="ja-JP" sz="1200" dirty="0" smtClean="0">
              <a:solidFill>
                <a:schemeClr val="accent6">
                  <a:lumMod val="75000"/>
                </a:schemeClr>
              </a:solidFill>
            </a:endParaRPr>
          </a:p>
          <a:p>
            <a:pPr>
              <a:spcAft>
                <a:spcPts val="450"/>
              </a:spcAft>
            </a:pPr>
            <a:r>
              <a:rPr lang="ja-JP" altLang="en-US" sz="1200" dirty="0" smtClean="0">
                <a:solidFill>
                  <a:schemeClr val="accent6">
                    <a:lumMod val="75000"/>
                  </a:schemeClr>
                </a:solidFill>
              </a:rPr>
              <a:t>電機工事　（警報機の設置 </a:t>
            </a:r>
            <a:r>
              <a:rPr lang="en-US" altLang="ja-JP" sz="1200" dirty="0" smtClean="0">
                <a:solidFill>
                  <a:schemeClr val="accent6">
                    <a:lumMod val="75000"/>
                  </a:schemeClr>
                </a:solidFill>
              </a:rPr>
              <a:t>/ </a:t>
            </a:r>
            <a:r>
              <a:rPr lang="ja-JP" altLang="en-US" sz="1200" dirty="0" smtClean="0">
                <a:solidFill>
                  <a:schemeClr val="accent6">
                    <a:lumMod val="75000"/>
                  </a:schemeClr>
                </a:solidFill>
              </a:rPr>
              <a:t>交換・発電機設置・配線工事　他）</a:t>
            </a:r>
            <a:endParaRPr lang="en-US" altLang="ja-JP" sz="1200" dirty="0" smtClean="0">
              <a:solidFill>
                <a:schemeClr val="accent6">
                  <a:lumMod val="75000"/>
                </a:schemeClr>
              </a:solidFill>
            </a:endParaRPr>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11</a:t>
            </a:fld>
            <a:endParaRPr lang="en-US" dirty="0"/>
          </a:p>
        </p:txBody>
      </p:sp>
    </p:spTree>
    <p:extLst>
      <p:ext uri="{BB962C8B-B14F-4D97-AF65-F5344CB8AC3E}">
        <p14:creationId xmlns:p14="http://schemas.microsoft.com/office/powerpoint/2010/main" val="1486619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12</a:t>
            </a:fld>
            <a:endParaRPr lang="en-US" dirty="0"/>
          </a:p>
        </p:txBody>
      </p:sp>
    </p:spTree>
    <p:extLst>
      <p:ext uri="{BB962C8B-B14F-4D97-AF65-F5344CB8AC3E}">
        <p14:creationId xmlns:p14="http://schemas.microsoft.com/office/powerpoint/2010/main" val="2992424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ja-JP" dirty="0" smtClean="0"/>
              <a:t>1. </a:t>
            </a:r>
            <a:r>
              <a:rPr lang="ja-JP" altLang="en-US" dirty="0" smtClean="0"/>
              <a:t>一般競争入札により、物品等の調達は、通常自由な競争入札に基づき行われます。米国政府職員との業務上の接触において、有利な取り扱いを受けることを目的とした接待、贈り物、謝礼は禁止されています。</a:t>
            </a:r>
            <a:endParaRPr lang="en-US" altLang="ja-JP" dirty="0" smtClean="0"/>
          </a:p>
          <a:p>
            <a:r>
              <a:rPr lang="en-US" dirty="0" smtClean="0"/>
              <a:t>2. </a:t>
            </a:r>
          </a:p>
          <a:p>
            <a:r>
              <a:rPr lang="en-US" dirty="0" smtClean="0"/>
              <a:t>3. </a:t>
            </a:r>
            <a:endParaRPr lang="en-US" dirty="0"/>
          </a:p>
        </p:txBody>
      </p:sp>
      <p:sp>
        <p:nvSpPr>
          <p:cNvPr id="4" name="Slide Number Placeholder 3"/>
          <p:cNvSpPr>
            <a:spLocks noGrp="1"/>
          </p:cNvSpPr>
          <p:nvPr>
            <p:ph type="sldNum" sz="quarter" idx="10"/>
          </p:nvPr>
        </p:nvSpPr>
        <p:spPr/>
        <p:txBody>
          <a:bodyPr/>
          <a:lstStyle/>
          <a:p>
            <a:pPr>
              <a:defRPr/>
            </a:pPr>
            <a:fld id="{37E875B2-7696-477A-B572-9122C9EAC524}" type="slidenum">
              <a:rPr lang="en-US" smtClean="0"/>
              <a:pPr>
                <a:defRPr/>
              </a:pPr>
              <a:t>13</a:t>
            </a:fld>
            <a:endParaRPr lang="en-US" dirty="0"/>
          </a:p>
        </p:txBody>
      </p:sp>
    </p:spTree>
    <p:extLst>
      <p:ext uri="{BB962C8B-B14F-4D97-AF65-F5344CB8AC3E}">
        <p14:creationId xmlns:p14="http://schemas.microsoft.com/office/powerpoint/2010/main" val="2044665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sz="2000" b="0" dirty="0">
              <a:cs typeface="+mn-cs"/>
            </a:endParaRPr>
          </a:p>
        </p:txBody>
      </p:sp>
      <p:sp>
        <p:nvSpPr>
          <p:cNvPr id="5" name="Text Box 3"/>
          <p:cNvSpPr txBox="1">
            <a:spLocks noChangeArrowheads="1"/>
          </p:cNvSpPr>
          <p:nvPr/>
        </p:nvSpPr>
        <p:spPr bwMode="auto">
          <a:xfrm>
            <a:off x="1270000" y="1233488"/>
            <a:ext cx="6553200" cy="400050"/>
          </a:xfrm>
          <a:prstGeom prst="rect">
            <a:avLst/>
          </a:prstGeom>
          <a:noFill/>
          <a:ln w="9525">
            <a:noFill/>
            <a:miter lim="800000"/>
            <a:headEnd/>
            <a:tailEnd/>
          </a:ln>
          <a:effectLst/>
        </p:spPr>
        <p:txBody>
          <a:bodyPr>
            <a:spAutoFit/>
          </a:bodyPr>
          <a:lstStyle/>
          <a:p>
            <a:pPr algn="ctr" eaLnBrk="0" hangingPunct="0">
              <a:spcBef>
                <a:spcPct val="50000"/>
              </a:spcBef>
              <a:defRPr/>
            </a:pPr>
            <a:r>
              <a:rPr lang="en-US" sz="2000" i="1" dirty="0">
                <a:latin typeface="Century Schoolbook" pitchFamily="18" charset="0"/>
                <a:cs typeface="+mn-cs"/>
              </a:rPr>
              <a:t>I n t e g r i t y  -  S e r v i c e  -  E x c e l l e n c e</a:t>
            </a:r>
          </a:p>
        </p:txBody>
      </p:sp>
      <p:sp>
        <p:nvSpPr>
          <p:cNvPr id="6" name="Text Box 4"/>
          <p:cNvSpPr txBox="1">
            <a:spLocks noChangeArrowheads="1"/>
          </p:cNvSpPr>
          <p:nvPr/>
        </p:nvSpPr>
        <p:spPr bwMode="auto">
          <a:xfrm>
            <a:off x="2524125" y="500063"/>
            <a:ext cx="3959417" cy="646331"/>
          </a:xfrm>
          <a:prstGeom prst="rect">
            <a:avLst/>
          </a:prstGeom>
          <a:noFill/>
          <a:ln w="9525">
            <a:noFill/>
            <a:miter lim="800000"/>
            <a:headEnd/>
            <a:tailEnd/>
          </a:ln>
          <a:effectLst/>
        </p:spPr>
        <p:txBody>
          <a:bodyPr wrap="none">
            <a:spAutoFit/>
          </a:bodyPr>
          <a:lstStyle/>
          <a:p>
            <a:pPr algn="ctr" eaLnBrk="0" hangingPunct="0">
              <a:defRPr/>
            </a:pPr>
            <a:r>
              <a:rPr lang="en-US" sz="3600" i="1" dirty="0" smtClean="0">
                <a:cs typeface="+mn-cs"/>
              </a:rPr>
              <a:t>374th Airlift Wing</a:t>
            </a:r>
            <a:endParaRPr lang="en-US" sz="3600" i="1" dirty="0">
              <a:cs typeface="+mn-cs"/>
            </a:endParaRPr>
          </a:p>
        </p:txBody>
      </p:sp>
      <p:sp>
        <p:nvSpPr>
          <p:cNvPr id="7"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sz="2000" b="0" dirty="0">
              <a:cs typeface="+mn-cs"/>
            </a:endParaRPr>
          </a:p>
        </p:txBody>
      </p:sp>
      <p:sp>
        <p:nvSpPr>
          <p:cNvPr id="6151" name="Rectangle 7"/>
          <p:cNvSpPr>
            <a:spLocks noGrp="1" noChangeArrowheads="1"/>
          </p:cNvSpPr>
          <p:nvPr>
            <p:ph type="subTitle" idx="1"/>
          </p:nvPr>
        </p:nvSpPr>
        <p:spPr>
          <a:xfrm>
            <a:off x="4114801" y="5130800"/>
            <a:ext cx="4495800" cy="1047750"/>
          </a:xfrm>
        </p:spPr>
        <p:txBody>
          <a:bodyPr/>
          <a:lstStyle>
            <a:lvl1pPr marL="0" indent="0" algn="r">
              <a:buFont typeface="Wingdings" pitchFamily="2" charset="2"/>
              <a:buNone/>
              <a:defRPr sz="2800"/>
            </a:lvl1pPr>
          </a:lstStyle>
          <a:p>
            <a:r>
              <a:rPr lang="en-US" dirty="0" smtClean="0"/>
              <a:t>Click to edit Master subtitle style</a:t>
            </a:r>
            <a:endParaRPr lang="en-US" dirty="0"/>
          </a:p>
        </p:txBody>
      </p:sp>
      <p:sp>
        <p:nvSpPr>
          <p:cNvPr id="6152" name="Rectangle 8"/>
          <p:cNvSpPr>
            <a:spLocks noGrp="1" noChangeArrowheads="1"/>
          </p:cNvSpPr>
          <p:nvPr>
            <p:ph type="ctrTitle"/>
          </p:nvPr>
        </p:nvSpPr>
        <p:spPr>
          <a:xfrm>
            <a:off x="3467101" y="2400300"/>
            <a:ext cx="5143500" cy="1600200"/>
          </a:xfrm>
        </p:spPr>
        <p:txBody>
          <a:bodyPr anchor="t" anchorCtr="0"/>
          <a:lstStyle>
            <a:lvl1pPr>
              <a:defRPr sz="4800">
                <a:solidFill>
                  <a:srgbClr val="0C2D83"/>
                </a:solidFill>
              </a:defRPr>
            </a:lvl1pPr>
          </a:lstStyle>
          <a:p>
            <a:r>
              <a:rPr lang="en-US" dirty="0" smtClean="0"/>
              <a:t>Click to edit Master title style</a:t>
            </a:r>
            <a:endParaRPr lang="en-US" dirty="0"/>
          </a:p>
        </p:txBody>
      </p:sp>
      <p:sp>
        <p:nvSpPr>
          <p:cNvPr id="11" name="Rectangle 6"/>
          <p:cNvSpPr>
            <a:spLocks noGrp="1" noChangeArrowheads="1"/>
          </p:cNvSpPr>
          <p:nvPr>
            <p:ph type="sldNum" sz="quarter" idx="10"/>
          </p:nvPr>
        </p:nvSpPr>
        <p:spPr/>
        <p:txBody>
          <a:bodyPr/>
          <a:lstStyle>
            <a:lvl1pPr>
              <a:defRPr/>
            </a:lvl1pPr>
          </a:lstStyle>
          <a:p>
            <a:pPr>
              <a:defRPr/>
            </a:pPr>
            <a:fld id="{E53DE80D-4DAA-46AB-9FEC-18842FF44A1E}" type="slidenum">
              <a:rPr lang="en-US"/>
              <a:pPr>
                <a:defRPr/>
              </a:pPr>
              <a:t>‹#›</a:t>
            </a:fld>
            <a:endParaRPr lang="en-US" dirty="0">
              <a:solidFill>
                <a:schemeClr val="bg2"/>
              </a:solidFill>
            </a:endParaRPr>
          </a:p>
        </p:txBody>
      </p:sp>
      <p:pic>
        <p:nvPicPr>
          <p:cNvPr id="10" name="Picture 3"/>
          <p:cNvPicPr>
            <a:picLocks noChangeAspect="1" noChangeArrowheads="1"/>
          </p:cNvPicPr>
          <p:nvPr userDrawn="1"/>
        </p:nvPicPr>
        <p:blipFill>
          <a:blip r:embed="rId2" cstate="print"/>
          <a:srcRect/>
          <a:stretch>
            <a:fillRect/>
          </a:stretch>
        </p:blipFill>
        <p:spPr bwMode="auto">
          <a:xfrm>
            <a:off x="441450" y="2071400"/>
            <a:ext cx="2776200" cy="2704583"/>
          </a:xfrm>
          <a:prstGeom prst="rect">
            <a:avLst/>
          </a:prstGeom>
          <a:noFill/>
          <a:ln w="9525">
            <a:noFill/>
            <a:miter lim="800000"/>
            <a:headEnd/>
            <a:tailEnd/>
          </a:ln>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C2D8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81000" y="1384300"/>
            <a:ext cx="8369300" cy="4838700"/>
          </a:xfrm>
        </p:spPr>
        <p:txBody>
          <a:bodyPr/>
          <a:lstStyle>
            <a:lvl1pPr>
              <a:buClr>
                <a:srgbClr val="0C2D83"/>
              </a:buClr>
              <a:defRPr/>
            </a:lvl1pPr>
            <a:lvl2pPr>
              <a:buClr>
                <a:srgbClr val="0C2D83"/>
              </a:buClr>
              <a:defRPr/>
            </a:lvl2pPr>
            <a:lvl3pPr>
              <a:buClr>
                <a:srgbClr val="0C2D83"/>
              </a:buClr>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Rectangle 3"/>
          <p:cNvSpPr>
            <a:spLocks noGrp="1" noChangeArrowheads="1"/>
          </p:cNvSpPr>
          <p:nvPr>
            <p:ph type="sldNum" sz="quarter" idx="10"/>
          </p:nvPr>
        </p:nvSpPr>
        <p:spPr>
          <a:ln/>
        </p:spPr>
        <p:txBody>
          <a:bodyPr/>
          <a:lstStyle>
            <a:lvl1pPr>
              <a:defRPr/>
            </a:lvl1pPr>
          </a:lstStyle>
          <a:p>
            <a:pPr>
              <a:defRPr/>
            </a:pPr>
            <a:fld id="{6891A016-0B79-49F4-82EC-377828F3D4F6}" type="slidenum">
              <a:rPr lang="en-US"/>
              <a:pPr>
                <a:defRPr/>
              </a:pPr>
              <a:t>‹#›</a:t>
            </a:fld>
            <a:endParaRPr lang="en-US" dirty="0">
              <a:solidFill>
                <a:schemeClr val="bg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3"/>
          <p:cNvSpPr>
            <a:spLocks noGrp="1" noChangeArrowheads="1"/>
          </p:cNvSpPr>
          <p:nvPr>
            <p:ph type="sldNum" sz="quarter" idx="10"/>
          </p:nvPr>
        </p:nvSpPr>
        <p:spPr>
          <a:ln/>
        </p:spPr>
        <p:txBody>
          <a:bodyPr/>
          <a:lstStyle>
            <a:lvl1pPr>
              <a:defRPr/>
            </a:lvl1pPr>
          </a:lstStyle>
          <a:p>
            <a:pPr>
              <a:defRPr/>
            </a:pPr>
            <a:fld id="{5BF8212B-C2FD-4046-B834-EACB141DE9D0}" type="slidenum">
              <a:rPr lang="en-US"/>
              <a:pPr>
                <a:defRPr/>
              </a:pPr>
              <a:t>‹#›</a:t>
            </a:fld>
            <a:endParaRPr lang="en-US" dirty="0">
              <a:solidFill>
                <a:schemeClr val="bg2"/>
              </a:solidFill>
            </a:endParaRPr>
          </a:p>
        </p:txBody>
      </p:sp>
      <p:sp>
        <p:nvSpPr>
          <p:cNvPr id="4" name="Rectangle 3"/>
          <p:cNvSpPr/>
          <p:nvPr userDrawn="1"/>
        </p:nvSpPr>
        <p:spPr>
          <a:xfrm>
            <a:off x="0" y="0"/>
            <a:ext cx="91313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javascript:ClickThumbnail(16)" TargetMode="Externa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381000" y="1384300"/>
            <a:ext cx="8283575" cy="4838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123" name="Rectangle 3"/>
          <p:cNvSpPr>
            <a:spLocks noGrp="1" noChangeArrowheads="1"/>
          </p:cNvSpPr>
          <p:nvPr>
            <p:ph type="sldNum" sz="quarter" idx="4"/>
          </p:nvPr>
        </p:nvSpPr>
        <p:spPr bwMode="auto">
          <a:xfrm>
            <a:off x="7988300" y="6629400"/>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buClrTx/>
              <a:buSzTx/>
              <a:buFontTx/>
              <a:buNone/>
              <a:defRPr sz="1000" b="0">
                <a:solidFill>
                  <a:srgbClr val="969696"/>
                </a:solidFill>
                <a:latin typeface="Arial" charset="0"/>
                <a:cs typeface="+mn-cs"/>
              </a:defRPr>
            </a:lvl1pPr>
          </a:lstStyle>
          <a:p>
            <a:pPr>
              <a:defRPr/>
            </a:pPr>
            <a:fld id="{70F3962E-1B1A-4DC8-AF35-CCEB5755890B}" type="slidenum">
              <a:rPr lang="en-US"/>
              <a:pPr>
                <a:defRPr/>
              </a:pPr>
              <a:t>‹#›</a:t>
            </a:fld>
            <a:endParaRPr lang="en-US" dirty="0">
              <a:solidFill>
                <a:schemeClr val="bg2"/>
              </a:solidFill>
            </a:endParaRPr>
          </a:p>
        </p:txBody>
      </p:sp>
      <p:sp>
        <p:nvSpPr>
          <p:cNvPr id="5124" name="Text Box 4"/>
          <p:cNvSpPr txBox="1">
            <a:spLocks noChangeArrowheads="1"/>
          </p:cNvSpPr>
          <p:nvPr/>
        </p:nvSpPr>
        <p:spPr bwMode="auto">
          <a:xfrm>
            <a:off x="1295400" y="6491288"/>
            <a:ext cx="6553200" cy="338137"/>
          </a:xfrm>
          <a:prstGeom prst="rect">
            <a:avLst/>
          </a:prstGeom>
          <a:noFill/>
          <a:ln w="9525">
            <a:noFill/>
            <a:miter lim="800000"/>
            <a:headEnd/>
            <a:tailEnd/>
          </a:ln>
          <a:effectLst/>
        </p:spPr>
        <p:txBody>
          <a:bodyPr>
            <a:spAutoFit/>
          </a:bodyPr>
          <a:lstStyle/>
          <a:p>
            <a:pPr algn="ctr" eaLnBrk="0" hangingPunct="0">
              <a:spcBef>
                <a:spcPct val="50000"/>
              </a:spcBef>
              <a:defRPr/>
            </a:pPr>
            <a:r>
              <a:rPr lang="en-US" sz="1600" i="1" dirty="0">
                <a:latin typeface="Century Schoolbook" pitchFamily="18" charset="0"/>
                <a:cs typeface="+mn-cs"/>
              </a:rPr>
              <a:t>I n t e g r i t y  -  S e r v i c e  -  E x c e l l e n c e</a:t>
            </a:r>
          </a:p>
        </p:txBody>
      </p:sp>
      <p:sp>
        <p:nvSpPr>
          <p:cNvPr id="1029" name="Rectangle 5"/>
          <p:cNvSpPr>
            <a:spLocks noGrp="1" noChangeArrowheads="1"/>
          </p:cNvSpPr>
          <p:nvPr>
            <p:ph type="title"/>
          </p:nvPr>
        </p:nvSpPr>
        <p:spPr bwMode="auto">
          <a:xfrm>
            <a:off x="1663700" y="76200"/>
            <a:ext cx="7086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Title of Slide</a:t>
            </a:r>
          </a:p>
        </p:txBody>
      </p:sp>
      <p:sp>
        <p:nvSpPr>
          <p:cNvPr id="5126" name="Line 6"/>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sz="2000" b="0" dirty="0">
              <a:cs typeface="+mn-cs"/>
            </a:endParaRPr>
          </a:p>
        </p:txBody>
      </p:sp>
      <p:sp>
        <p:nvSpPr>
          <p:cNvPr id="5127" name="Line 7"/>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sz="2000" b="0" dirty="0">
              <a:cs typeface="+mn-cs"/>
            </a:endParaRPr>
          </a:p>
        </p:txBody>
      </p:sp>
      <p:pic>
        <p:nvPicPr>
          <p:cNvPr id="9" name="Picture 7" descr="Picture">
            <a:hlinkClick r:id="rId5"/>
          </p:cNvPr>
          <p:cNvPicPr>
            <a:picLocks noChangeAspect="1" noChangeArrowheads="1"/>
          </p:cNvPicPr>
          <p:nvPr userDrawn="1"/>
        </p:nvPicPr>
        <p:blipFill>
          <a:blip r:embed="rId6" cstate="print"/>
          <a:srcRect/>
          <a:stretch>
            <a:fillRect/>
          </a:stretch>
        </p:blipFill>
        <p:spPr bwMode="auto">
          <a:xfrm>
            <a:off x="377514" y="87084"/>
            <a:ext cx="1138670" cy="11030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6126" r:id="rId1"/>
    <p:sldLayoutId id="2147486114" r:id="rId2"/>
    <p:sldLayoutId id="2147486118" r:id="rId3"/>
  </p:sldLayoutIdLst>
  <p:hf hdr="0" ftr="0" dt="0"/>
  <p:txStyles>
    <p:titleStyle>
      <a:lvl1pPr algn="r" rtl="0" eaLnBrk="0" fontAlgn="base" hangingPunct="0">
        <a:spcBef>
          <a:spcPct val="0"/>
        </a:spcBef>
        <a:spcAft>
          <a:spcPct val="0"/>
        </a:spcAft>
        <a:defRPr sz="4000" b="1">
          <a:solidFill>
            <a:srgbClr val="0C2D83"/>
          </a:solidFill>
          <a:latin typeface="+mj-lt"/>
          <a:ea typeface="+mj-ea"/>
          <a:cs typeface="+mj-cs"/>
        </a:defRPr>
      </a:lvl1pPr>
      <a:lvl2pPr algn="r" rtl="0" eaLnBrk="0" fontAlgn="base" hangingPunct="0">
        <a:spcBef>
          <a:spcPct val="0"/>
        </a:spcBef>
        <a:spcAft>
          <a:spcPct val="0"/>
        </a:spcAft>
        <a:defRPr sz="4000" b="1">
          <a:solidFill>
            <a:srgbClr val="151C77"/>
          </a:solidFill>
          <a:latin typeface="Arial" charset="0"/>
        </a:defRPr>
      </a:lvl2pPr>
      <a:lvl3pPr algn="r" rtl="0" eaLnBrk="0" fontAlgn="base" hangingPunct="0">
        <a:spcBef>
          <a:spcPct val="0"/>
        </a:spcBef>
        <a:spcAft>
          <a:spcPct val="0"/>
        </a:spcAft>
        <a:defRPr sz="4000" b="1">
          <a:solidFill>
            <a:srgbClr val="151C77"/>
          </a:solidFill>
          <a:latin typeface="Arial" charset="0"/>
        </a:defRPr>
      </a:lvl3pPr>
      <a:lvl4pPr algn="r" rtl="0" eaLnBrk="0" fontAlgn="base" hangingPunct="0">
        <a:spcBef>
          <a:spcPct val="0"/>
        </a:spcBef>
        <a:spcAft>
          <a:spcPct val="0"/>
        </a:spcAft>
        <a:defRPr sz="4000" b="1">
          <a:solidFill>
            <a:srgbClr val="151C77"/>
          </a:solidFill>
          <a:latin typeface="Arial" charset="0"/>
        </a:defRPr>
      </a:lvl4pPr>
      <a:lvl5pPr algn="r" rtl="0" eaLnBrk="0" fontAlgn="base" hangingPunct="0">
        <a:spcBef>
          <a:spcPct val="0"/>
        </a:spcBef>
        <a:spcAft>
          <a:spcPct val="0"/>
        </a:spcAft>
        <a:defRPr sz="4000" b="1">
          <a:solidFill>
            <a:srgbClr val="151C77"/>
          </a:solidFill>
          <a:latin typeface="Arial" charset="0"/>
        </a:defRPr>
      </a:lvl5pPr>
      <a:lvl6pPr marL="457200" algn="r" rtl="0" eaLnBrk="1" fontAlgn="base" hangingPunct="1">
        <a:spcBef>
          <a:spcPct val="0"/>
        </a:spcBef>
        <a:spcAft>
          <a:spcPct val="0"/>
        </a:spcAft>
        <a:defRPr sz="4000" b="1">
          <a:solidFill>
            <a:srgbClr val="151C77"/>
          </a:solidFill>
          <a:latin typeface="Arial" charset="0"/>
        </a:defRPr>
      </a:lvl6pPr>
      <a:lvl7pPr marL="914400" algn="r" rtl="0" eaLnBrk="1" fontAlgn="base" hangingPunct="1">
        <a:spcBef>
          <a:spcPct val="0"/>
        </a:spcBef>
        <a:spcAft>
          <a:spcPct val="0"/>
        </a:spcAft>
        <a:defRPr sz="4000" b="1">
          <a:solidFill>
            <a:srgbClr val="151C77"/>
          </a:solidFill>
          <a:latin typeface="Arial" charset="0"/>
        </a:defRPr>
      </a:lvl7pPr>
      <a:lvl8pPr marL="1371600" algn="r" rtl="0" eaLnBrk="1" fontAlgn="base" hangingPunct="1">
        <a:spcBef>
          <a:spcPct val="0"/>
        </a:spcBef>
        <a:spcAft>
          <a:spcPct val="0"/>
        </a:spcAft>
        <a:defRPr sz="4000" b="1">
          <a:solidFill>
            <a:srgbClr val="151C77"/>
          </a:solidFill>
          <a:latin typeface="Arial" charset="0"/>
        </a:defRPr>
      </a:lvl8pPr>
      <a:lvl9pPr marL="1828800" algn="r" rtl="0" eaLnBrk="1" fontAlgn="base" hangingPunct="1">
        <a:spcBef>
          <a:spcPct val="0"/>
        </a:spcBef>
        <a:spcAft>
          <a:spcPct val="0"/>
        </a:spcAft>
        <a:defRPr sz="4000" b="1">
          <a:solidFill>
            <a:srgbClr val="151C77"/>
          </a:solidFill>
          <a:latin typeface="Arial" charset="0"/>
        </a:defRPr>
      </a:lvl9pPr>
    </p:titleStyle>
    <p:bodyStyle>
      <a:lvl1pPr marL="285750" indent="-285750" algn="l" rtl="0" eaLnBrk="0" fontAlgn="base" hangingPunct="0">
        <a:lnSpc>
          <a:spcPct val="100000"/>
        </a:lnSpc>
        <a:spcBef>
          <a:spcPts val="36"/>
        </a:spcBef>
        <a:spcAft>
          <a:spcPct val="0"/>
        </a:spcAft>
        <a:buClr>
          <a:srgbClr val="0C2D83"/>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lnSpc>
          <a:spcPct val="100000"/>
        </a:lnSpc>
        <a:spcBef>
          <a:spcPct val="20000"/>
        </a:spcBef>
        <a:spcAft>
          <a:spcPct val="0"/>
        </a:spcAft>
        <a:buClr>
          <a:srgbClr val="0C2D83"/>
        </a:buClr>
        <a:buSzPct val="80000"/>
        <a:buFont typeface="Wingdings" pitchFamily="2" charset="2"/>
        <a:buChar char="n"/>
        <a:defRPr sz="1800" b="1">
          <a:solidFill>
            <a:schemeClr val="tx1"/>
          </a:solidFill>
          <a:latin typeface="+mn-lt"/>
        </a:defRPr>
      </a:lvl2pPr>
      <a:lvl3pPr marL="1027113" indent="-223838" algn="l" rtl="0" eaLnBrk="0" fontAlgn="base" hangingPunct="0">
        <a:lnSpc>
          <a:spcPct val="100000"/>
        </a:lnSpc>
        <a:spcBef>
          <a:spcPct val="20000"/>
        </a:spcBef>
        <a:spcAft>
          <a:spcPct val="0"/>
        </a:spcAft>
        <a:buClr>
          <a:srgbClr val="0C2D83"/>
        </a:buClr>
        <a:buSzPct val="80000"/>
        <a:buFont typeface="Wingdings" pitchFamily="2" charset="2"/>
        <a:buChar char="n"/>
        <a:defRPr sz="16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avfac.navy.mil/navfac_worldwide/pacific/fecs/far_east/about_us/contractors_information.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eportal.nspa.nato.int/AC135Public/scage/CageList.asp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s://www.sam.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awf.eb.mi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bo.gov/" TargetMode="External"/><Relationship Id="rId7" Type="http://schemas.openxmlformats.org/officeDocument/2006/relationships/hyperlink" Target="https://asc.army.mil/web/portfolio-item/eis-ches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ebuy.gsa.gov/ebuy/" TargetMode="External"/><Relationship Id="rId5" Type="http://schemas.openxmlformats.org/officeDocument/2006/relationships/hyperlink" Target="https://asia.neco.navy.mil/" TargetMode="External"/><Relationship Id="rId4" Type="http://schemas.openxmlformats.org/officeDocument/2006/relationships/hyperlink" Target="https://www.neco.navy.mil/"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fbo.gov/"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962656" y="2088162"/>
            <a:ext cx="6168644" cy="2508221"/>
          </a:xfrm>
        </p:spPr>
        <p:txBody>
          <a:bodyPr/>
          <a:lstStyle/>
          <a:p>
            <a:pPr algn="ctr"/>
            <a:r>
              <a:rPr lang="ja-JP" altLang="en-US" sz="3600" dirty="0" smtClean="0">
                <a:solidFill>
                  <a:schemeClr val="tx1"/>
                </a:solidFill>
              </a:rPr>
              <a:t>米国政府との取引について</a:t>
            </a:r>
            <a:r>
              <a:rPr lang="en-US" altLang="ja-JP" sz="3600" dirty="0" smtClean="0">
                <a:solidFill>
                  <a:schemeClr val="tx1"/>
                </a:solidFill>
              </a:rPr>
              <a:t/>
            </a:r>
            <a:br>
              <a:rPr lang="en-US" altLang="ja-JP" sz="3600" dirty="0" smtClean="0">
                <a:solidFill>
                  <a:schemeClr val="tx1"/>
                </a:solidFill>
              </a:rPr>
            </a:br>
            <a:r>
              <a:rPr lang="en-US" altLang="ja-JP" sz="3600" dirty="0">
                <a:solidFill>
                  <a:schemeClr val="tx1"/>
                </a:solidFill>
              </a:rPr>
              <a:t/>
            </a:r>
            <a:br>
              <a:rPr lang="en-US" altLang="ja-JP" sz="3600" dirty="0">
                <a:solidFill>
                  <a:schemeClr val="tx1"/>
                </a:solidFill>
              </a:rPr>
            </a:br>
            <a:r>
              <a:rPr lang="en-US" altLang="ja-JP" sz="3600" dirty="0">
                <a:solidFill>
                  <a:schemeClr val="tx1"/>
                </a:solidFill>
              </a:rPr>
              <a:t>Doing Business With </a:t>
            </a:r>
            <a:br>
              <a:rPr lang="en-US" altLang="ja-JP" sz="3600" dirty="0">
                <a:solidFill>
                  <a:schemeClr val="tx1"/>
                </a:solidFill>
              </a:rPr>
            </a:br>
            <a:r>
              <a:rPr lang="en-US" altLang="ja-JP" sz="3600" dirty="0">
                <a:solidFill>
                  <a:schemeClr val="tx1"/>
                </a:solidFill>
              </a:rPr>
              <a:t>the U.S. </a:t>
            </a:r>
            <a:r>
              <a:rPr lang="en-US" altLang="ja-JP" sz="3600" dirty="0" smtClean="0">
                <a:solidFill>
                  <a:schemeClr val="tx1"/>
                </a:solidFill>
              </a:rPr>
              <a:t>Government</a:t>
            </a:r>
            <a:r>
              <a:rPr lang="en-US" altLang="ja-JP" sz="3600" dirty="0" smtClean="0"/>
              <a:t/>
            </a:r>
            <a:br>
              <a:rPr lang="en-US" altLang="ja-JP" sz="3600" dirty="0" smtClean="0"/>
            </a:br>
            <a:r>
              <a:rPr lang="en-US" sz="3600" dirty="0" smtClean="0"/>
              <a:t>    </a:t>
            </a:r>
            <a:br>
              <a:rPr lang="en-US" sz="3600" dirty="0" smtClean="0"/>
            </a:br>
            <a:r>
              <a:rPr lang="en-US" sz="4000" dirty="0" smtClean="0"/>
              <a:t/>
            </a:r>
            <a:br>
              <a:rPr lang="en-US" sz="4000" dirty="0" smtClean="0"/>
            </a:br>
            <a:endParaRPr lang="en-US" sz="4000" dirty="0"/>
          </a:p>
        </p:txBody>
      </p:sp>
      <p:sp>
        <p:nvSpPr>
          <p:cNvPr id="4" name="Slide Number Placeholder 3"/>
          <p:cNvSpPr>
            <a:spLocks noGrp="1"/>
          </p:cNvSpPr>
          <p:nvPr>
            <p:ph type="sldNum" sz="quarter" idx="10"/>
          </p:nvPr>
        </p:nvSpPr>
        <p:spPr/>
        <p:txBody>
          <a:bodyPr/>
          <a:lstStyle/>
          <a:p>
            <a:pPr>
              <a:defRPr/>
            </a:pPr>
            <a:fld id="{E53DE80D-4DAA-46AB-9FEC-18842FF44A1E}" type="slidenum">
              <a:rPr lang="en-US" smtClean="0"/>
              <a:pPr>
                <a:defRPr/>
              </a:pPr>
              <a:t>1</a:t>
            </a:fld>
            <a:endParaRPr lang="en-US" dirty="0">
              <a:solidFill>
                <a:schemeClr val="bg2"/>
              </a:solidFill>
            </a:endParaRPr>
          </a:p>
        </p:txBody>
      </p:sp>
    </p:spTree>
    <p:extLst>
      <p:ext uri="{BB962C8B-B14F-4D97-AF65-F5344CB8AC3E}">
        <p14:creationId xmlns:p14="http://schemas.microsoft.com/office/powerpoint/2010/main" val="812532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a:solidFill>
                  <a:schemeClr val="tx1"/>
                </a:solidFill>
              </a:rPr>
              <a:t>契約形態と凡例</a:t>
            </a:r>
            <a:br>
              <a:rPr lang="ja-JP" altLang="en-US" sz="3200" dirty="0">
                <a:solidFill>
                  <a:schemeClr val="tx1"/>
                </a:solidFill>
              </a:rPr>
            </a:br>
            <a:r>
              <a:rPr lang="en-US" sz="3200" dirty="0">
                <a:solidFill>
                  <a:schemeClr val="tx1"/>
                </a:solidFill>
              </a:rPr>
              <a:t>Types and Examples of Purchases</a:t>
            </a:r>
            <a:endParaRPr lang="en-US" sz="3200" dirty="0"/>
          </a:p>
        </p:txBody>
      </p:sp>
      <p:sp>
        <p:nvSpPr>
          <p:cNvPr id="3" name="Content Placeholder 2"/>
          <p:cNvSpPr>
            <a:spLocks noGrp="1"/>
          </p:cNvSpPr>
          <p:nvPr>
            <p:ph idx="1"/>
          </p:nvPr>
        </p:nvSpPr>
        <p:spPr/>
        <p:txBody>
          <a:bodyPr/>
          <a:lstStyle/>
          <a:p>
            <a:r>
              <a:rPr lang="ja-JP" altLang="en-US" dirty="0" smtClean="0"/>
              <a:t>サービス</a:t>
            </a:r>
            <a:r>
              <a:rPr lang="en-US" altLang="ja-JP" dirty="0" smtClean="0"/>
              <a:t>/ Services</a:t>
            </a:r>
            <a:endParaRPr lang="en-US" dirty="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10</a:t>
            </a:fld>
            <a:endParaRPr lang="en-US" dirty="0">
              <a:solidFill>
                <a:schemeClr val="bg2"/>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81000" y="1974560"/>
            <a:ext cx="2533650" cy="172402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3841508" y="1771874"/>
            <a:ext cx="3376545" cy="2129396"/>
          </a:xfrm>
          <a:prstGeom prst="rect">
            <a:avLst/>
          </a:prstGeom>
        </p:spPr>
      </p:pic>
      <p:pic>
        <p:nvPicPr>
          <p:cNvPr id="6" name="Picture 5"/>
          <p:cNvPicPr/>
          <p:nvPr/>
        </p:nvPicPr>
        <p:blipFill>
          <a:blip r:embed="rId5"/>
          <a:stretch>
            <a:fillRect/>
          </a:stretch>
        </p:blipFill>
        <p:spPr>
          <a:xfrm>
            <a:off x="1926853" y="3549470"/>
            <a:ext cx="2967530" cy="2172886"/>
          </a:xfrm>
          <a:prstGeom prst="rect">
            <a:avLst/>
          </a:prstGeom>
        </p:spPr>
      </p:pic>
      <p:pic>
        <p:nvPicPr>
          <p:cNvPr id="8" name="Picture 7"/>
          <p:cNvPicPr/>
          <p:nvPr/>
        </p:nvPicPr>
        <p:blipFill>
          <a:blip r:embed="rId6"/>
          <a:stretch>
            <a:fillRect/>
          </a:stretch>
        </p:blipFill>
        <p:spPr>
          <a:xfrm>
            <a:off x="5821241" y="3463455"/>
            <a:ext cx="2929060" cy="2357796"/>
          </a:xfrm>
          <a:prstGeom prst="rect">
            <a:avLst/>
          </a:prstGeom>
        </p:spPr>
      </p:pic>
    </p:spTree>
    <p:extLst>
      <p:ext uri="{BB962C8B-B14F-4D97-AF65-F5344CB8AC3E}">
        <p14:creationId xmlns:p14="http://schemas.microsoft.com/office/powerpoint/2010/main" val="365781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a:solidFill>
                  <a:schemeClr val="tx1"/>
                </a:solidFill>
              </a:rPr>
              <a:t>契約形態と凡例</a:t>
            </a:r>
            <a:br>
              <a:rPr lang="ja-JP" altLang="en-US" sz="3200" dirty="0">
                <a:solidFill>
                  <a:schemeClr val="tx1"/>
                </a:solidFill>
              </a:rPr>
            </a:br>
            <a:r>
              <a:rPr lang="en-US" sz="3200" dirty="0">
                <a:solidFill>
                  <a:schemeClr val="tx1"/>
                </a:solidFill>
              </a:rPr>
              <a:t>Types and Examples of Purchases</a:t>
            </a:r>
            <a:endParaRPr lang="en-US" sz="3200" dirty="0"/>
          </a:p>
        </p:txBody>
      </p:sp>
      <p:sp>
        <p:nvSpPr>
          <p:cNvPr id="3" name="Content Placeholder 2"/>
          <p:cNvSpPr>
            <a:spLocks noGrp="1"/>
          </p:cNvSpPr>
          <p:nvPr>
            <p:ph idx="1"/>
          </p:nvPr>
        </p:nvSpPr>
        <p:spPr/>
        <p:txBody>
          <a:bodyPr/>
          <a:lstStyle/>
          <a:p>
            <a:r>
              <a:rPr lang="ja-JP" altLang="en-US" dirty="0" smtClean="0"/>
              <a:t>建築施工</a:t>
            </a:r>
            <a:r>
              <a:rPr lang="en-US" altLang="ja-JP" dirty="0" smtClean="0"/>
              <a:t>/ Construction</a:t>
            </a:r>
            <a:endParaRPr lang="en-US" dirty="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11</a:t>
            </a:fld>
            <a:endParaRPr lang="en-US" dirty="0">
              <a:solidFill>
                <a:schemeClr val="bg2"/>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78041" y="2117725"/>
            <a:ext cx="3018196" cy="217094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9586" y="2117726"/>
            <a:ext cx="3114434" cy="2072514"/>
          </a:xfrm>
          <a:prstGeom prst="rect">
            <a:avLst/>
          </a:prstGeom>
        </p:spPr>
      </p:pic>
      <p:pic>
        <p:nvPicPr>
          <p:cNvPr id="6" name="Picture 5"/>
          <p:cNvPicPr/>
          <p:nvPr/>
        </p:nvPicPr>
        <p:blipFill>
          <a:blip r:embed="rId5"/>
          <a:stretch>
            <a:fillRect/>
          </a:stretch>
        </p:blipFill>
        <p:spPr>
          <a:xfrm>
            <a:off x="3094037" y="3725102"/>
            <a:ext cx="2943225" cy="2289332"/>
          </a:xfrm>
          <a:prstGeom prst="rect">
            <a:avLst/>
          </a:prstGeom>
        </p:spPr>
      </p:pic>
    </p:spTree>
    <p:extLst>
      <p:ext uri="{BB962C8B-B14F-4D97-AF65-F5344CB8AC3E}">
        <p14:creationId xmlns:p14="http://schemas.microsoft.com/office/powerpoint/2010/main" val="753339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884" y="76200"/>
            <a:ext cx="7086600" cy="1143000"/>
          </a:xfrm>
        </p:spPr>
        <p:txBody>
          <a:bodyPr/>
          <a:lstStyle/>
          <a:p>
            <a:r>
              <a:rPr lang="ja-JP" altLang="en-US" dirty="0" smtClean="0"/>
              <a:t>　　　　　　　</a:t>
            </a:r>
            <a:r>
              <a:rPr lang="ja-JP" altLang="en-US" sz="3600" dirty="0">
                <a:solidFill>
                  <a:schemeClr val="tx1"/>
                </a:solidFill>
              </a:rPr>
              <a:t>概要</a:t>
            </a:r>
            <a:br>
              <a:rPr lang="ja-JP" altLang="en-US" sz="3600" dirty="0">
                <a:solidFill>
                  <a:schemeClr val="tx1"/>
                </a:solidFill>
              </a:rPr>
            </a:br>
            <a:r>
              <a:rPr lang="en-US" sz="3600" dirty="0">
                <a:solidFill>
                  <a:schemeClr val="tx1"/>
                </a:solidFill>
              </a:rPr>
              <a:t>Outline</a:t>
            </a:r>
          </a:p>
        </p:txBody>
      </p:sp>
      <p:sp>
        <p:nvSpPr>
          <p:cNvPr id="3" name="Content Placeholder 2"/>
          <p:cNvSpPr>
            <a:spLocks noGrp="1"/>
          </p:cNvSpPr>
          <p:nvPr>
            <p:ph idx="1"/>
          </p:nvPr>
        </p:nvSpPr>
        <p:spPr/>
        <p:txBody>
          <a:bodyPr/>
          <a:lstStyle/>
          <a:p>
            <a:pPr marL="514350" indent="-514350">
              <a:buFont typeface="+mj-lt"/>
              <a:buAutoNum type="arabicPeriod"/>
            </a:pPr>
            <a:r>
              <a:rPr lang="ja-JP" altLang="en-US" sz="2800" dirty="0">
                <a:solidFill>
                  <a:schemeClr val="bg1">
                    <a:lumMod val="85000"/>
                  </a:schemeClr>
                </a:solidFill>
              </a:rPr>
              <a:t>米国政府との契約</a:t>
            </a:r>
            <a:endParaRPr lang="en-US" sz="2800" dirty="0">
              <a:solidFill>
                <a:schemeClr val="bg1">
                  <a:lumMod val="85000"/>
                </a:schemeClr>
              </a:solidFill>
            </a:endParaRPr>
          </a:p>
          <a:p>
            <a:pPr marL="514350" indent="-514350">
              <a:buFont typeface="+mj-lt"/>
              <a:buAutoNum type="arabicPeriod"/>
            </a:pPr>
            <a:r>
              <a:rPr lang="ja-JP" altLang="en-US" sz="2800" dirty="0">
                <a:solidFill>
                  <a:schemeClr val="bg1">
                    <a:lumMod val="85000"/>
                  </a:schemeClr>
                </a:solidFill>
              </a:rPr>
              <a:t>契約形態と凡例</a:t>
            </a:r>
            <a:endParaRPr lang="en-US" sz="2800" dirty="0">
              <a:solidFill>
                <a:schemeClr val="bg1">
                  <a:lumMod val="85000"/>
                </a:schemeClr>
              </a:solidFill>
            </a:endParaRPr>
          </a:p>
          <a:p>
            <a:pPr marL="514350" indent="-514350">
              <a:buFont typeface="+mj-lt"/>
              <a:buAutoNum type="arabicPeriod"/>
            </a:pPr>
            <a:r>
              <a:rPr lang="ja-JP" altLang="en-US" sz="2800" dirty="0"/>
              <a:t>入札準備</a:t>
            </a:r>
            <a:endParaRPr lang="en-US" sz="2800" dirty="0"/>
          </a:p>
          <a:p>
            <a:pPr marL="514350" indent="-514350">
              <a:buFont typeface="+mj-lt"/>
              <a:buAutoNum type="arabicPeriod"/>
            </a:pPr>
            <a:r>
              <a:rPr lang="ja-JP" altLang="en-US" sz="2800" dirty="0" smtClean="0">
                <a:solidFill>
                  <a:schemeClr val="bg1">
                    <a:lumMod val="85000"/>
                  </a:schemeClr>
                </a:solidFill>
              </a:rPr>
              <a:t>調達情</a:t>
            </a:r>
            <a:r>
              <a:rPr lang="ja-JP" altLang="en-US" sz="2800" dirty="0">
                <a:solidFill>
                  <a:schemeClr val="bg1">
                    <a:lumMod val="85000"/>
                  </a:schemeClr>
                </a:solidFill>
              </a:rPr>
              <a:t>報の閲覧方法</a:t>
            </a:r>
            <a:endParaRPr lang="en-US" sz="2800" dirty="0">
              <a:solidFill>
                <a:schemeClr val="bg1">
                  <a:lumMod val="85000"/>
                </a:schemeClr>
              </a:solidFill>
            </a:endParaRPr>
          </a:p>
          <a:p>
            <a:endParaRPr lang="en-US" sz="2800" dirty="0">
              <a:solidFill>
                <a:schemeClr val="bg1">
                  <a:lumMod val="85000"/>
                </a:schemeClr>
              </a:solidFill>
            </a:endParaRPr>
          </a:p>
          <a:p>
            <a:pPr marL="0" indent="0">
              <a:buNone/>
            </a:pPr>
            <a:endParaRPr lang="en-US" altLang="ja-JP" sz="2800" dirty="0">
              <a:solidFill>
                <a:schemeClr val="bg1">
                  <a:lumMod val="85000"/>
                </a:schemeClr>
              </a:solidFill>
            </a:endParaRPr>
          </a:p>
          <a:p>
            <a:pPr marL="0" indent="0">
              <a:buNone/>
            </a:pPr>
            <a:endParaRPr lang="en-US" altLang="ja-JP" sz="2800" dirty="0">
              <a:solidFill>
                <a:schemeClr val="bg1">
                  <a:lumMod val="85000"/>
                </a:schemeClr>
              </a:solidFill>
            </a:endParaRPr>
          </a:p>
          <a:p>
            <a:pPr marL="514350" indent="-514350">
              <a:buFont typeface="+mj-lt"/>
              <a:buAutoNum type="arabicPeriod"/>
            </a:pPr>
            <a:r>
              <a:rPr lang="en-US" altLang="ja-JP" sz="2800" dirty="0">
                <a:solidFill>
                  <a:schemeClr val="bg1">
                    <a:lumMod val="85000"/>
                  </a:schemeClr>
                </a:solidFill>
              </a:rPr>
              <a:t>Contracting </a:t>
            </a:r>
            <a:r>
              <a:rPr lang="en-US" altLang="ja-JP" sz="2800" dirty="0" smtClean="0">
                <a:solidFill>
                  <a:schemeClr val="bg1">
                    <a:lumMod val="85000"/>
                  </a:schemeClr>
                </a:solidFill>
              </a:rPr>
              <a:t>with the </a:t>
            </a:r>
            <a:r>
              <a:rPr lang="en-US" altLang="ja-JP" sz="2800" dirty="0">
                <a:solidFill>
                  <a:schemeClr val="bg1">
                    <a:lumMod val="85000"/>
                  </a:schemeClr>
                </a:solidFill>
              </a:rPr>
              <a:t>US Government</a:t>
            </a:r>
          </a:p>
          <a:p>
            <a:pPr marL="514350" indent="-514350">
              <a:buFont typeface="+mj-lt"/>
              <a:buAutoNum type="arabicPeriod"/>
            </a:pPr>
            <a:r>
              <a:rPr lang="en-US" altLang="ja-JP" sz="2800" dirty="0">
                <a:solidFill>
                  <a:schemeClr val="bg1">
                    <a:lumMod val="85000"/>
                  </a:schemeClr>
                </a:solidFill>
              </a:rPr>
              <a:t>Types and Examples of Contracts</a:t>
            </a:r>
          </a:p>
          <a:p>
            <a:pPr marL="514350" indent="-514350">
              <a:buFont typeface="+mj-lt"/>
              <a:buAutoNum type="arabicPeriod"/>
            </a:pPr>
            <a:r>
              <a:rPr lang="en-US" altLang="ja-JP" sz="2800" dirty="0"/>
              <a:t>Preparing to Do Business</a:t>
            </a:r>
          </a:p>
          <a:p>
            <a:pPr marL="514350" indent="-514350">
              <a:buFont typeface="+mj-lt"/>
              <a:buAutoNum type="arabicPeriod"/>
            </a:pPr>
            <a:r>
              <a:rPr lang="en-US" altLang="ja-JP" sz="2800" dirty="0">
                <a:solidFill>
                  <a:schemeClr val="bg1">
                    <a:lumMod val="85000"/>
                  </a:schemeClr>
                </a:solidFill>
              </a:rPr>
              <a:t>Accessing</a:t>
            </a:r>
            <a:r>
              <a:rPr lang="ja-JP" altLang="en-US" sz="2800" dirty="0">
                <a:solidFill>
                  <a:schemeClr val="bg1">
                    <a:lumMod val="85000"/>
                  </a:schemeClr>
                </a:solidFill>
              </a:rPr>
              <a:t> </a:t>
            </a:r>
            <a:r>
              <a:rPr lang="en-US" altLang="ja-JP" sz="2800" dirty="0">
                <a:solidFill>
                  <a:schemeClr val="bg1">
                    <a:lumMod val="85000"/>
                  </a:schemeClr>
                </a:solidFill>
              </a:rPr>
              <a:t>Procurement</a:t>
            </a:r>
            <a:r>
              <a:rPr lang="ja-JP" altLang="en-US" sz="2800" dirty="0">
                <a:solidFill>
                  <a:schemeClr val="bg1">
                    <a:lumMod val="85000"/>
                  </a:schemeClr>
                </a:solidFill>
              </a:rPr>
              <a:t> </a:t>
            </a:r>
            <a:r>
              <a:rPr lang="en-US" altLang="ja-JP" sz="2800" dirty="0">
                <a:solidFill>
                  <a:schemeClr val="bg1">
                    <a:lumMod val="85000"/>
                  </a:schemeClr>
                </a:solidFill>
              </a:rPr>
              <a:t>Information</a:t>
            </a:r>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12</a:t>
            </a:fld>
            <a:endParaRPr lang="en-US" dirty="0">
              <a:solidFill>
                <a:schemeClr val="bg2"/>
              </a:solidFill>
            </a:endParaRPr>
          </a:p>
        </p:txBody>
      </p:sp>
      <p:pic>
        <p:nvPicPr>
          <p:cNvPr id="5" name="Picture 4"/>
          <p:cNvPicPr>
            <a:picLocks noChangeAspect="1"/>
          </p:cNvPicPr>
          <p:nvPr/>
        </p:nvPicPr>
        <p:blipFill>
          <a:blip r:embed="rId3"/>
          <a:stretch>
            <a:fillRect/>
          </a:stretch>
        </p:blipFill>
        <p:spPr>
          <a:xfrm>
            <a:off x="381000" y="85094"/>
            <a:ext cx="1117294" cy="1100237"/>
          </a:xfrm>
          <a:prstGeom prst="rect">
            <a:avLst/>
          </a:prstGeom>
        </p:spPr>
      </p:pic>
    </p:spTree>
    <p:extLst>
      <p:ext uri="{BB962C8B-B14F-4D97-AF65-F5344CB8AC3E}">
        <p14:creationId xmlns:p14="http://schemas.microsoft.com/office/powerpoint/2010/main" val="1035675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　</a:t>
            </a:r>
            <a:r>
              <a:rPr lang="ja-JP" altLang="en-US" sz="3200" dirty="0">
                <a:solidFill>
                  <a:schemeClr val="tx1"/>
                </a:solidFill>
              </a:rPr>
              <a:t>基</a:t>
            </a:r>
            <a:r>
              <a:rPr lang="ja-JP" altLang="en-US" sz="3200" dirty="0" smtClean="0">
                <a:solidFill>
                  <a:schemeClr val="tx1"/>
                </a:solidFill>
              </a:rPr>
              <a:t>本</a:t>
            </a:r>
            <a:r>
              <a:rPr lang="ja-JP" altLang="en-US" sz="3200" dirty="0">
                <a:solidFill>
                  <a:schemeClr val="tx1"/>
                </a:solidFill>
              </a:rPr>
              <a:t>事項</a:t>
            </a:r>
            <a:r>
              <a:rPr lang="en-US" sz="3200" dirty="0">
                <a:solidFill>
                  <a:schemeClr val="tx1"/>
                </a:solidFill>
              </a:rPr>
              <a:t/>
            </a:r>
            <a:br>
              <a:rPr lang="en-US" sz="3200" dirty="0">
                <a:solidFill>
                  <a:schemeClr val="tx1"/>
                </a:solidFill>
              </a:rPr>
            </a:br>
            <a:r>
              <a:rPr lang="en-US" altLang="ja-JP" sz="3600" dirty="0" smtClean="0">
                <a:solidFill>
                  <a:schemeClr val="tx1"/>
                </a:solidFill>
              </a:rPr>
              <a:t>General Requirements</a:t>
            </a:r>
            <a:endParaRPr lang="en-US" sz="3600" dirty="0">
              <a:solidFill>
                <a:schemeClr val="tx1"/>
              </a:solidFill>
            </a:endParaRPr>
          </a:p>
        </p:txBody>
      </p:sp>
      <p:sp>
        <p:nvSpPr>
          <p:cNvPr id="3" name="Content Placeholder 2"/>
          <p:cNvSpPr>
            <a:spLocks noGrp="1"/>
          </p:cNvSpPr>
          <p:nvPr>
            <p:ph idx="1"/>
          </p:nvPr>
        </p:nvSpPr>
        <p:spPr>
          <a:xfrm>
            <a:off x="323476" y="1384300"/>
            <a:ext cx="8426824" cy="4845050"/>
          </a:xfrm>
        </p:spPr>
        <p:txBody>
          <a:bodyPr>
            <a:normAutofit/>
          </a:bodyPr>
          <a:lstStyle/>
          <a:p>
            <a:pPr marL="385763" indent="-385763">
              <a:buFont typeface="+mj-lt"/>
              <a:buAutoNum type="arabicPeriod"/>
            </a:pPr>
            <a:endParaRPr lang="en-US" altLang="ja-JP" sz="2800" dirty="0" smtClean="0"/>
          </a:p>
          <a:p>
            <a:pPr marL="385763" indent="-385763">
              <a:buFont typeface="+mj-lt"/>
              <a:buAutoNum type="arabicPeriod"/>
            </a:pPr>
            <a:r>
              <a:rPr lang="ja-JP" altLang="en-US" sz="2800" dirty="0" smtClean="0"/>
              <a:t>米</a:t>
            </a:r>
            <a:r>
              <a:rPr lang="ja-JP" altLang="en-US" sz="2800" dirty="0"/>
              <a:t>国政府の商取引に関する方針及び手続の確</a:t>
            </a:r>
            <a:r>
              <a:rPr lang="ja-JP" altLang="en-US" sz="2800" dirty="0" smtClean="0"/>
              <a:t>認</a:t>
            </a:r>
            <a:endParaRPr lang="en-US" altLang="ja-JP" sz="2800" dirty="0" smtClean="0"/>
          </a:p>
          <a:p>
            <a:pPr marL="385763" indent="-385763">
              <a:buFont typeface="+mj-lt"/>
              <a:buAutoNum type="arabicPeriod"/>
            </a:pPr>
            <a:r>
              <a:rPr lang="ja-JP" altLang="en-US" sz="2800" dirty="0"/>
              <a:t>インターネット環</a:t>
            </a:r>
            <a:r>
              <a:rPr lang="ja-JP" altLang="en-US" sz="2800" dirty="0" smtClean="0"/>
              <a:t>境</a:t>
            </a:r>
            <a:endParaRPr lang="en-US" altLang="ja-JP" sz="2800" dirty="0" smtClean="0"/>
          </a:p>
          <a:p>
            <a:pPr marL="385763" indent="-385763">
              <a:buFont typeface="+mj-lt"/>
              <a:buAutoNum type="arabicPeriod"/>
            </a:pPr>
            <a:r>
              <a:rPr lang="ja-JP" altLang="en-US" sz="2800" dirty="0" smtClean="0"/>
              <a:t>業者</a:t>
            </a:r>
            <a:r>
              <a:rPr lang="ja-JP" altLang="en-US" sz="2800" dirty="0"/>
              <a:t>登</a:t>
            </a:r>
            <a:r>
              <a:rPr lang="ja-JP" altLang="en-US" sz="2800" dirty="0" smtClean="0"/>
              <a:t>録</a:t>
            </a:r>
            <a:endParaRPr lang="en-US" altLang="ja-JP" sz="2800" dirty="0" smtClean="0"/>
          </a:p>
          <a:p>
            <a:pPr marL="385763" indent="-385763">
              <a:buFont typeface="+mj-lt"/>
              <a:buAutoNum type="arabicPeriod"/>
            </a:pPr>
            <a:endParaRPr lang="en-US" sz="2800" dirty="0"/>
          </a:p>
          <a:p>
            <a:pPr marL="385763" indent="-385763">
              <a:buFont typeface="+mj-lt"/>
              <a:buAutoNum type="arabicPeriod"/>
            </a:pPr>
            <a:endParaRPr lang="en-US" sz="2800" dirty="0"/>
          </a:p>
          <a:p>
            <a:pPr marL="0" indent="0">
              <a:buNone/>
            </a:pPr>
            <a:endParaRPr lang="en-US" sz="2800" dirty="0" smtClean="0"/>
          </a:p>
          <a:p>
            <a:pPr marL="454025" indent="-514350">
              <a:buFont typeface="+mj-lt"/>
              <a:buAutoNum type="arabicPeriod"/>
            </a:pPr>
            <a:r>
              <a:rPr lang="en-US" sz="2800" dirty="0" smtClean="0"/>
              <a:t>US </a:t>
            </a:r>
            <a:r>
              <a:rPr lang="en-US" sz="2800" dirty="0"/>
              <a:t>Government Contract Policy Compliance</a:t>
            </a:r>
          </a:p>
          <a:p>
            <a:pPr marL="454025" indent="-514350">
              <a:buFont typeface="+mj-lt"/>
              <a:buAutoNum type="arabicPeriod"/>
            </a:pPr>
            <a:r>
              <a:rPr lang="en-US" sz="2800" dirty="0"/>
              <a:t>Internet </a:t>
            </a:r>
            <a:r>
              <a:rPr lang="en-US" sz="2800" dirty="0" smtClean="0"/>
              <a:t>Access</a:t>
            </a:r>
          </a:p>
          <a:p>
            <a:pPr marL="454025" indent="-514350">
              <a:buFont typeface="+mj-lt"/>
              <a:buAutoNum type="arabicPeriod"/>
            </a:pPr>
            <a:r>
              <a:rPr lang="en-US" sz="2800" dirty="0" smtClean="0"/>
              <a:t>Participant Registration</a:t>
            </a:r>
          </a:p>
          <a:p>
            <a:pPr marL="0" indent="0">
              <a:buNone/>
            </a:pPr>
            <a:endParaRPr lang="en-US" dirty="0" smtClean="0"/>
          </a:p>
          <a:p>
            <a:pPr marL="457200" indent="-457200">
              <a:buAutoNum type="arabicPeriod" startAt="2"/>
            </a:pPr>
            <a:endParaRPr lang="en-US" dirty="0" smtClean="0"/>
          </a:p>
        </p:txBody>
      </p:sp>
      <p:pic>
        <p:nvPicPr>
          <p:cNvPr id="4" name="Picture 3"/>
          <p:cNvPicPr>
            <a:picLocks noChangeAspect="1"/>
          </p:cNvPicPr>
          <p:nvPr/>
        </p:nvPicPr>
        <p:blipFill>
          <a:blip r:embed="rId3"/>
          <a:stretch>
            <a:fillRect/>
          </a:stretch>
        </p:blipFill>
        <p:spPr>
          <a:xfrm>
            <a:off x="381000" y="85094"/>
            <a:ext cx="1117294" cy="1100237"/>
          </a:xfrm>
          <a:prstGeom prst="rect">
            <a:avLst/>
          </a:prstGeom>
        </p:spPr>
      </p:pic>
    </p:spTree>
    <p:extLst>
      <p:ext uri="{BB962C8B-B14F-4D97-AF65-F5344CB8AC3E}">
        <p14:creationId xmlns:p14="http://schemas.microsoft.com/office/powerpoint/2010/main" val="1969412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smtClean="0">
                <a:solidFill>
                  <a:schemeClr val="tx1"/>
                </a:solidFill>
              </a:rPr>
              <a:t>登録</a:t>
            </a:r>
            <a:r>
              <a:rPr lang="ja-JP" altLang="en-US" sz="3200" dirty="0">
                <a:solidFill>
                  <a:schemeClr val="tx1"/>
                </a:solidFill>
              </a:rPr>
              <a:t>手順</a:t>
            </a:r>
            <a:r>
              <a:rPr lang="en-US" sz="3200" dirty="0">
                <a:solidFill>
                  <a:schemeClr val="tx1"/>
                </a:solidFill>
              </a:rPr>
              <a:t/>
            </a:r>
            <a:br>
              <a:rPr lang="en-US" sz="3200" dirty="0">
                <a:solidFill>
                  <a:schemeClr val="tx1"/>
                </a:solidFill>
              </a:rPr>
            </a:br>
            <a:r>
              <a:rPr lang="en-US" altLang="ja-JP" sz="3200" dirty="0" smtClean="0">
                <a:solidFill>
                  <a:schemeClr val="tx1"/>
                </a:solidFill>
              </a:rPr>
              <a:t>Registration</a:t>
            </a:r>
            <a:r>
              <a:rPr lang="ja-JP" altLang="en-US" sz="3200" dirty="0" smtClean="0">
                <a:solidFill>
                  <a:schemeClr val="tx1"/>
                </a:solidFill>
              </a:rPr>
              <a:t> </a:t>
            </a:r>
            <a:r>
              <a:rPr lang="en-US" altLang="ja-JP" sz="3200" dirty="0" smtClean="0">
                <a:solidFill>
                  <a:schemeClr val="tx1"/>
                </a:solidFill>
              </a:rPr>
              <a:t>Process</a:t>
            </a:r>
            <a:r>
              <a:rPr lang="ja-JP" altLang="en-US" sz="3200" dirty="0" smtClean="0">
                <a:solidFill>
                  <a:schemeClr val="tx1"/>
                </a:solidFill>
              </a:rPr>
              <a:t> </a:t>
            </a:r>
            <a:r>
              <a:rPr lang="en-US" altLang="ja-JP" sz="3200" dirty="0" smtClean="0">
                <a:solidFill>
                  <a:schemeClr val="tx1"/>
                </a:solidFill>
              </a:rPr>
              <a:t>Overview</a:t>
            </a:r>
            <a:endParaRPr lang="en-US" sz="3200" dirty="0">
              <a:solidFill>
                <a:schemeClr val="tx1"/>
              </a:solidFill>
            </a:endParaRPr>
          </a:p>
        </p:txBody>
      </p:sp>
      <p:sp>
        <p:nvSpPr>
          <p:cNvPr id="3" name="Content Placeholder 2"/>
          <p:cNvSpPr>
            <a:spLocks noGrp="1"/>
          </p:cNvSpPr>
          <p:nvPr>
            <p:ph idx="1"/>
          </p:nvPr>
        </p:nvSpPr>
        <p:spPr>
          <a:xfrm>
            <a:off x="381000" y="1384300"/>
            <a:ext cx="4244788" cy="4673600"/>
          </a:xfrm>
        </p:spPr>
        <p:txBody>
          <a:bodyPr/>
          <a:lstStyle/>
          <a:p>
            <a:r>
              <a:rPr lang="ja-JP" altLang="en-US" sz="2400" dirty="0" smtClean="0"/>
              <a:t>業者登録プロセス</a:t>
            </a:r>
            <a:endParaRPr lang="en-US" altLang="ja-JP" sz="2400" dirty="0" smtClean="0"/>
          </a:p>
        </p:txBody>
      </p:sp>
      <p:sp>
        <p:nvSpPr>
          <p:cNvPr id="4" name="Content Placeholder 2"/>
          <p:cNvSpPr txBox="1">
            <a:spLocks/>
          </p:cNvSpPr>
          <p:nvPr/>
        </p:nvSpPr>
        <p:spPr bwMode="auto">
          <a:xfrm>
            <a:off x="4840942" y="1384300"/>
            <a:ext cx="3909358" cy="467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lnSpc>
                <a:spcPct val="100000"/>
              </a:lnSpc>
              <a:spcBef>
                <a:spcPts val="36"/>
              </a:spcBef>
              <a:spcAft>
                <a:spcPct val="0"/>
              </a:spcAft>
              <a:buClr>
                <a:srgbClr val="0C2D83"/>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lnSpc>
                <a:spcPct val="100000"/>
              </a:lnSpc>
              <a:spcBef>
                <a:spcPct val="20000"/>
              </a:spcBef>
              <a:spcAft>
                <a:spcPct val="0"/>
              </a:spcAft>
              <a:buClr>
                <a:srgbClr val="0C2D83"/>
              </a:buClr>
              <a:buSzPct val="80000"/>
              <a:buFont typeface="Wingdings" pitchFamily="2" charset="2"/>
              <a:buChar char="n"/>
              <a:defRPr sz="1800" b="1">
                <a:solidFill>
                  <a:schemeClr val="tx1"/>
                </a:solidFill>
                <a:latin typeface="+mn-lt"/>
              </a:defRPr>
            </a:lvl2pPr>
            <a:lvl3pPr marL="1027113" indent="-223838" algn="l" rtl="0" eaLnBrk="0" fontAlgn="base" hangingPunct="0">
              <a:lnSpc>
                <a:spcPct val="100000"/>
              </a:lnSpc>
              <a:spcBef>
                <a:spcPct val="20000"/>
              </a:spcBef>
              <a:spcAft>
                <a:spcPct val="0"/>
              </a:spcAft>
              <a:buClr>
                <a:srgbClr val="0C2D83"/>
              </a:buClr>
              <a:buSzPct val="80000"/>
              <a:buFont typeface="Wingdings" pitchFamily="2" charset="2"/>
              <a:buChar char="n"/>
              <a:defRPr sz="16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endParaRPr lang="en-US" altLang="ja-JP" kern="0" dirty="0" smtClean="0"/>
          </a:p>
        </p:txBody>
      </p:sp>
      <p:sp>
        <p:nvSpPr>
          <p:cNvPr id="6" name="Content Placeholder 2"/>
          <p:cNvSpPr txBox="1">
            <a:spLocks/>
          </p:cNvSpPr>
          <p:nvPr/>
        </p:nvSpPr>
        <p:spPr bwMode="auto">
          <a:xfrm>
            <a:off x="4580962" y="1384300"/>
            <a:ext cx="4244788" cy="467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lnSpc>
                <a:spcPct val="100000"/>
              </a:lnSpc>
              <a:spcBef>
                <a:spcPts val="36"/>
              </a:spcBef>
              <a:spcAft>
                <a:spcPct val="0"/>
              </a:spcAft>
              <a:buClr>
                <a:srgbClr val="0C2D83"/>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lnSpc>
                <a:spcPct val="100000"/>
              </a:lnSpc>
              <a:spcBef>
                <a:spcPct val="20000"/>
              </a:spcBef>
              <a:spcAft>
                <a:spcPct val="0"/>
              </a:spcAft>
              <a:buClr>
                <a:srgbClr val="0C2D83"/>
              </a:buClr>
              <a:buSzPct val="80000"/>
              <a:buFont typeface="Wingdings" pitchFamily="2" charset="2"/>
              <a:buChar char="n"/>
              <a:defRPr sz="1800" b="1">
                <a:solidFill>
                  <a:schemeClr val="tx1"/>
                </a:solidFill>
                <a:latin typeface="+mn-lt"/>
              </a:defRPr>
            </a:lvl2pPr>
            <a:lvl3pPr marL="1027113" indent="-223838" algn="l" rtl="0" eaLnBrk="0" fontAlgn="base" hangingPunct="0">
              <a:lnSpc>
                <a:spcPct val="100000"/>
              </a:lnSpc>
              <a:spcBef>
                <a:spcPct val="20000"/>
              </a:spcBef>
              <a:spcAft>
                <a:spcPct val="0"/>
              </a:spcAft>
              <a:buClr>
                <a:srgbClr val="0C2D83"/>
              </a:buClr>
              <a:buSzPct val="80000"/>
              <a:buFont typeface="Wingdings" pitchFamily="2" charset="2"/>
              <a:buChar char="n"/>
              <a:defRPr sz="16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altLang="ja-JP" sz="2400" kern="0" dirty="0" smtClean="0"/>
              <a:t>Registration Process</a:t>
            </a:r>
          </a:p>
        </p:txBody>
      </p:sp>
      <p:sp>
        <p:nvSpPr>
          <p:cNvPr id="20" name="Rounded Rectangle 19"/>
          <p:cNvSpPr/>
          <p:nvPr/>
        </p:nvSpPr>
        <p:spPr>
          <a:xfrm>
            <a:off x="381000" y="1909482"/>
            <a:ext cx="3263153" cy="699247"/>
          </a:xfrm>
          <a:prstGeom prst="round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380999" y="3133911"/>
            <a:ext cx="3263153" cy="699247"/>
          </a:xfrm>
          <a:prstGeom prst="round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380998" y="4362075"/>
            <a:ext cx="3263153" cy="699247"/>
          </a:xfrm>
          <a:prstGeom prst="round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380997" y="5582769"/>
            <a:ext cx="3263153" cy="699247"/>
          </a:xfrm>
          <a:prstGeom prst="round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a:off x="4625788" y="1909482"/>
            <a:ext cx="3263153" cy="699247"/>
          </a:xfrm>
          <a:prstGeom prst="round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4625787" y="3134658"/>
            <a:ext cx="3263153" cy="699247"/>
          </a:xfrm>
          <a:prstGeom prst="round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4625788" y="4362075"/>
            <a:ext cx="3263153" cy="699247"/>
          </a:xfrm>
          <a:prstGeom prst="round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625785" y="5603686"/>
            <a:ext cx="3263153" cy="699247"/>
          </a:xfrm>
          <a:prstGeom prst="roundRect">
            <a:avLst/>
          </a:prstGeom>
          <a:solidFill>
            <a:schemeClr val="accent1">
              <a:alpha val="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381000" y="2049467"/>
            <a:ext cx="3496236" cy="369332"/>
          </a:xfrm>
          <a:prstGeom prst="rect">
            <a:avLst/>
          </a:prstGeom>
          <a:noFill/>
        </p:spPr>
        <p:txBody>
          <a:bodyPr wrap="square" rtlCol="0">
            <a:spAutoFit/>
          </a:bodyPr>
          <a:lstStyle/>
          <a:p>
            <a:r>
              <a:rPr lang="en-US" altLang="ja-JP" dirty="0" smtClean="0"/>
              <a:t>1.  D-U-N-S</a:t>
            </a:r>
            <a:r>
              <a:rPr lang="ja-JP" altLang="en-US" dirty="0" smtClean="0"/>
              <a:t>の申請・登録</a:t>
            </a:r>
            <a:endParaRPr lang="en-US" dirty="0"/>
          </a:p>
        </p:txBody>
      </p:sp>
      <p:sp>
        <p:nvSpPr>
          <p:cNvPr id="31" name="TextBox 30"/>
          <p:cNvSpPr txBox="1"/>
          <p:nvPr/>
        </p:nvSpPr>
        <p:spPr>
          <a:xfrm>
            <a:off x="381000" y="3298868"/>
            <a:ext cx="3496236" cy="369332"/>
          </a:xfrm>
          <a:prstGeom prst="rect">
            <a:avLst/>
          </a:prstGeom>
          <a:noFill/>
        </p:spPr>
        <p:txBody>
          <a:bodyPr wrap="square" rtlCol="0">
            <a:spAutoFit/>
          </a:bodyPr>
          <a:lstStyle/>
          <a:p>
            <a:r>
              <a:rPr lang="en-US" altLang="ja-JP" dirty="0" smtClean="0"/>
              <a:t>2.  </a:t>
            </a:r>
            <a:r>
              <a:rPr lang="ja-JP" altLang="en-US" dirty="0" smtClean="0"/>
              <a:t>ケ</a:t>
            </a:r>
            <a:r>
              <a:rPr lang="ja-JP" altLang="en-US" dirty="0"/>
              <a:t>ー</a:t>
            </a:r>
            <a:r>
              <a:rPr lang="ja-JP" altLang="en-US" dirty="0" smtClean="0"/>
              <a:t>ジ</a:t>
            </a:r>
            <a:r>
              <a:rPr lang="ja-JP" altLang="en-US" dirty="0"/>
              <a:t>コー</a:t>
            </a:r>
            <a:r>
              <a:rPr lang="ja-JP" altLang="en-US" dirty="0" smtClean="0"/>
              <a:t>ドの取得</a:t>
            </a:r>
            <a:endParaRPr lang="en-US" dirty="0"/>
          </a:p>
        </p:txBody>
      </p:sp>
      <p:sp>
        <p:nvSpPr>
          <p:cNvPr id="32" name="TextBox 31"/>
          <p:cNvSpPr txBox="1"/>
          <p:nvPr/>
        </p:nvSpPr>
        <p:spPr>
          <a:xfrm>
            <a:off x="381000" y="4478045"/>
            <a:ext cx="3496236" cy="369332"/>
          </a:xfrm>
          <a:prstGeom prst="rect">
            <a:avLst/>
          </a:prstGeom>
          <a:noFill/>
        </p:spPr>
        <p:txBody>
          <a:bodyPr wrap="square" rtlCol="0">
            <a:spAutoFit/>
          </a:bodyPr>
          <a:lstStyle/>
          <a:p>
            <a:r>
              <a:rPr lang="en-US" altLang="ja-JP" dirty="0" smtClean="0"/>
              <a:t>3.  SAM </a:t>
            </a:r>
            <a:r>
              <a:rPr lang="ja-JP" altLang="en-US" dirty="0" smtClean="0"/>
              <a:t>にて企業情報の登録</a:t>
            </a:r>
            <a:endParaRPr lang="en-US" dirty="0"/>
          </a:p>
        </p:txBody>
      </p:sp>
      <p:sp>
        <p:nvSpPr>
          <p:cNvPr id="33" name="TextBox 32"/>
          <p:cNvSpPr txBox="1"/>
          <p:nvPr/>
        </p:nvSpPr>
        <p:spPr>
          <a:xfrm>
            <a:off x="381000" y="5776434"/>
            <a:ext cx="3478304" cy="369332"/>
          </a:xfrm>
          <a:prstGeom prst="rect">
            <a:avLst/>
          </a:prstGeom>
          <a:noFill/>
        </p:spPr>
        <p:txBody>
          <a:bodyPr wrap="square" rtlCol="0">
            <a:spAutoFit/>
          </a:bodyPr>
          <a:lstStyle/>
          <a:p>
            <a:r>
              <a:rPr lang="en-US" dirty="0" smtClean="0"/>
              <a:t>4.  </a:t>
            </a:r>
            <a:r>
              <a:rPr lang="en-US" altLang="ja-JP" dirty="0" smtClean="0"/>
              <a:t>WAWF</a:t>
            </a:r>
            <a:r>
              <a:rPr lang="ja-JP" altLang="en-US" dirty="0" smtClean="0"/>
              <a:t>にて口座情報の登録</a:t>
            </a:r>
            <a:endParaRPr lang="en-US" dirty="0"/>
          </a:p>
        </p:txBody>
      </p:sp>
      <p:sp>
        <p:nvSpPr>
          <p:cNvPr id="34" name="TextBox 33"/>
          <p:cNvSpPr txBox="1"/>
          <p:nvPr/>
        </p:nvSpPr>
        <p:spPr>
          <a:xfrm>
            <a:off x="4625787" y="1962398"/>
            <a:ext cx="3263153" cy="369332"/>
          </a:xfrm>
          <a:prstGeom prst="rect">
            <a:avLst/>
          </a:prstGeom>
          <a:noFill/>
        </p:spPr>
        <p:txBody>
          <a:bodyPr wrap="square" rtlCol="0">
            <a:spAutoFit/>
          </a:bodyPr>
          <a:lstStyle/>
          <a:p>
            <a:r>
              <a:rPr lang="en-US" dirty="0" smtClean="0"/>
              <a:t>1.  Obtain D-U-N-S Number</a:t>
            </a:r>
            <a:endParaRPr lang="en-US" dirty="0"/>
          </a:p>
        </p:txBody>
      </p:sp>
      <p:sp>
        <p:nvSpPr>
          <p:cNvPr id="35" name="TextBox 34"/>
          <p:cNvSpPr txBox="1"/>
          <p:nvPr/>
        </p:nvSpPr>
        <p:spPr>
          <a:xfrm>
            <a:off x="4625784" y="3151093"/>
            <a:ext cx="3263149" cy="646331"/>
          </a:xfrm>
          <a:prstGeom prst="rect">
            <a:avLst/>
          </a:prstGeom>
          <a:noFill/>
        </p:spPr>
        <p:txBody>
          <a:bodyPr wrap="square" rtlCol="0">
            <a:spAutoFit/>
          </a:bodyPr>
          <a:lstStyle/>
          <a:p>
            <a:r>
              <a:rPr lang="en-US" dirty="0" smtClean="0"/>
              <a:t>2.  Obtain CAGE (NCAGE) Code</a:t>
            </a:r>
            <a:endParaRPr lang="en-US" dirty="0"/>
          </a:p>
        </p:txBody>
      </p:sp>
      <p:sp>
        <p:nvSpPr>
          <p:cNvPr id="36" name="TextBox 35"/>
          <p:cNvSpPr txBox="1"/>
          <p:nvPr/>
        </p:nvSpPr>
        <p:spPr>
          <a:xfrm>
            <a:off x="4580962" y="4375522"/>
            <a:ext cx="3307975" cy="646331"/>
          </a:xfrm>
          <a:prstGeom prst="rect">
            <a:avLst/>
          </a:prstGeom>
          <a:noFill/>
        </p:spPr>
        <p:txBody>
          <a:bodyPr wrap="square" rtlCol="0">
            <a:spAutoFit/>
          </a:bodyPr>
          <a:lstStyle/>
          <a:p>
            <a:r>
              <a:rPr lang="en-US" dirty="0" smtClean="0"/>
              <a:t>3.  Register Vendor Info in SAM</a:t>
            </a:r>
            <a:endParaRPr lang="en-US" dirty="0"/>
          </a:p>
        </p:txBody>
      </p:sp>
      <p:sp>
        <p:nvSpPr>
          <p:cNvPr id="39" name="TextBox 38"/>
          <p:cNvSpPr txBox="1"/>
          <p:nvPr/>
        </p:nvSpPr>
        <p:spPr>
          <a:xfrm>
            <a:off x="4580959" y="5609226"/>
            <a:ext cx="3307975" cy="646331"/>
          </a:xfrm>
          <a:prstGeom prst="rect">
            <a:avLst/>
          </a:prstGeom>
          <a:noFill/>
        </p:spPr>
        <p:txBody>
          <a:bodyPr wrap="square" rtlCol="0">
            <a:spAutoFit/>
          </a:bodyPr>
          <a:lstStyle/>
          <a:p>
            <a:r>
              <a:rPr lang="en-US" dirty="0"/>
              <a:t>4</a:t>
            </a:r>
            <a:r>
              <a:rPr lang="en-US" dirty="0" smtClean="0"/>
              <a:t>.  Register </a:t>
            </a:r>
            <a:r>
              <a:rPr lang="en-US" altLang="ja-JP" dirty="0" smtClean="0"/>
              <a:t>Bank </a:t>
            </a:r>
            <a:r>
              <a:rPr lang="en-US" dirty="0" smtClean="0"/>
              <a:t>Account Info in </a:t>
            </a:r>
            <a:r>
              <a:rPr lang="en-US" altLang="ja-JP" dirty="0" smtClean="0"/>
              <a:t>WAWF</a:t>
            </a:r>
            <a:endParaRPr lang="en-US" dirty="0"/>
          </a:p>
        </p:txBody>
      </p:sp>
      <p:sp>
        <p:nvSpPr>
          <p:cNvPr id="40" name="Down Arrow 39"/>
          <p:cNvSpPr/>
          <p:nvPr/>
        </p:nvSpPr>
        <p:spPr>
          <a:xfrm>
            <a:off x="1521757" y="2608729"/>
            <a:ext cx="728385" cy="525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Down Arrow 41"/>
          <p:cNvSpPr/>
          <p:nvPr/>
        </p:nvSpPr>
        <p:spPr>
          <a:xfrm>
            <a:off x="1521757" y="3815086"/>
            <a:ext cx="728385" cy="525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a:off x="1521757" y="5082699"/>
            <a:ext cx="728385" cy="525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a:off x="5893168" y="5089718"/>
            <a:ext cx="728385" cy="525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5874119" y="3841820"/>
            <a:ext cx="728385" cy="525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a:off x="5874119" y="2635258"/>
            <a:ext cx="728385" cy="525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p:cNvPicPr>
            <a:picLocks noChangeAspect="1"/>
          </p:cNvPicPr>
          <p:nvPr/>
        </p:nvPicPr>
        <p:blipFill>
          <a:blip r:embed="rId3"/>
          <a:stretch>
            <a:fillRect/>
          </a:stretch>
        </p:blipFill>
        <p:spPr>
          <a:xfrm>
            <a:off x="381000" y="85094"/>
            <a:ext cx="1117294" cy="1100237"/>
          </a:xfrm>
          <a:prstGeom prst="rect">
            <a:avLst/>
          </a:prstGeom>
        </p:spPr>
      </p:pic>
    </p:spTree>
    <p:extLst>
      <p:ext uri="{BB962C8B-B14F-4D97-AF65-F5344CB8AC3E}">
        <p14:creationId xmlns:p14="http://schemas.microsoft.com/office/powerpoint/2010/main" val="2560968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a:solidFill>
                  <a:schemeClr val="tx1"/>
                </a:solidFill>
              </a:rPr>
              <a:t>ダンズナンバー</a:t>
            </a:r>
            <a:r>
              <a:rPr lang="ja-JP" altLang="en-US" sz="3200" dirty="0" smtClean="0">
                <a:solidFill>
                  <a:schemeClr val="tx1"/>
                </a:solidFill>
              </a:rPr>
              <a:t>の</a:t>
            </a:r>
            <a:r>
              <a:rPr lang="ja-JP" altLang="en-US" sz="3200" dirty="0">
                <a:solidFill>
                  <a:schemeClr val="tx1"/>
                </a:solidFill>
              </a:rPr>
              <a:t>申</a:t>
            </a:r>
            <a:r>
              <a:rPr lang="ja-JP" altLang="en-US" sz="3200" dirty="0" smtClean="0">
                <a:solidFill>
                  <a:schemeClr val="tx1"/>
                </a:solidFill>
              </a:rPr>
              <a:t>請・登録</a:t>
            </a:r>
            <a:r>
              <a:rPr lang="en-US" sz="3200" dirty="0">
                <a:solidFill>
                  <a:schemeClr val="tx1"/>
                </a:solidFill>
              </a:rPr>
              <a:t/>
            </a:r>
            <a:br>
              <a:rPr lang="en-US" sz="3200" dirty="0">
                <a:solidFill>
                  <a:schemeClr val="tx1"/>
                </a:solidFill>
              </a:rPr>
            </a:br>
            <a:r>
              <a:rPr lang="en-US" altLang="ja-JP" sz="3200" dirty="0" smtClean="0">
                <a:solidFill>
                  <a:schemeClr val="tx1"/>
                </a:solidFill>
              </a:rPr>
              <a:t>D-U-N-S Number Registration</a:t>
            </a:r>
            <a:endParaRPr lang="en-US" sz="3200" dirty="0">
              <a:solidFill>
                <a:schemeClr val="tx1"/>
              </a:solidFill>
            </a:endParaRPr>
          </a:p>
        </p:txBody>
      </p:sp>
      <p:sp>
        <p:nvSpPr>
          <p:cNvPr id="3" name="Content Placeholder 2"/>
          <p:cNvSpPr>
            <a:spLocks noGrp="1"/>
          </p:cNvSpPr>
          <p:nvPr>
            <p:ph idx="1"/>
          </p:nvPr>
        </p:nvSpPr>
        <p:spPr>
          <a:xfrm>
            <a:off x="380999" y="1384300"/>
            <a:ext cx="8494059" cy="4673600"/>
          </a:xfrm>
        </p:spPr>
        <p:txBody>
          <a:bodyPr/>
          <a:lstStyle/>
          <a:p>
            <a:r>
              <a:rPr lang="ja-JP" altLang="en-US" sz="2600" dirty="0" smtClean="0"/>
              <a:t>ダ</a:t>
            </a:r>
            <a:r>
              <a:rPr lang="ja-JP" altLang="en-US" sz="2600" dirty="0"/>
              <a:t>ンズナンバ</a:t>
            </a:r>
            <a:r>
              <a:rPr lang="ja-JP" altLang="en-US" sz="2600" dirty="0" smtClean="0"/>
              <a:t>ーの</a:t>
            </a:r>
            <a:r>
              <a:rPr lang="ja-JP" altLang="en-US" sz="2600" dirty="0"/>
              <a:t>取得</a:t>
            </a:r>
            <a:endParaRPr lang="en-US" altLang="ja-JP" sz="2600" dirty="0" smtClean="0"/>
          </a:p>
          <a:p>
            <a:pPr marL="457200" indent="-457200">
              <a:buFont typeface="Wingdings" pitchFamily="2" charset="2"/>
              <a:buAutoNum type="arabicPeriod"/>
            </a:pPr>
            <a:r>
              <a:rPr lang="en-US" altLang="ja-JP" b="0" dirty="0">
                <a:solidFill>
                  <a:srgbClr val="FF0000"/>
                </a:solidFill>
              </a:rPr>
              <a:t>How can JP companies</a:t>
            </a:r>
            <a:r>
              <a:rPr lang="ja-JP" altLang="en-US" b="0" dirty="0">
                <a:solidFill>
                  <a:srgbClr val="FF0000"/>
                </a:solidFill>
              </a:rPr>
              <a:t> </a:t>
            </a:r>
            <a:r>
              <a:rPr lang="en-US" altLang="ja-JP" b="0" dirty="0" smtClean="0">
                <a:solidFill>
                  <a:srgbClr val="FF0000"/>
                </a:solidFill>
              </a:rPr>
              <a:t>access </a:t>
            </a:r>
            <a:r>
              <a:rPr lang="en-US" altLang="ja-JP" b="0" u="sng" dirty="0" smtClean="0">
                <a:solidFill>
                  <a:srgbClr val="FF0000"/>
                </a:solidFill>
              </a:rPr>
              <a:t>free form</a:t>
            </a:r>
            <a:r>
              <a:rPr lang="en-US" altLang="ja-JP" b="0" dirty="0" smtClean="0">
                <a:solidFill>
                  <a:srgbClr val="FF0000"/>
                </a:solidFill>
              </a:rPr>
              <a:t> </a:t>
            </a:r>
            <a:r>
              <a:rPr lang="en-US" altLang="ja-JP" b="0" dirty="0">
                <a:solidFill>
                  <a:srgbClr val="FF0000"/>
                </a:solidFill>
              </a:rPr>
              <a:t>themselves</a:t>
            </a:r>
            <a:r>
              <a:rPr lang="en-US" altLang="ja-JP" b="0" dirty="0" smtClean="0">
                <a:solidFill>
                  <a:srgbClr val="FF0000"/>
                </a:solidFill>
              </a:rPr>
              <a:t>? Online website requires payment…3000 yen. Does this link work: </a:t>
            </a:r>
            <a:r>
              <a:rPr lang="en-US" sz="1600" u="sng" dirty="0">
                <a:hlinkClick r:id="rId3"/>
              </a:rPr>
              <a:t>https://</a:t>
            </a:r>
            <a:r>
              <a:rPr lang="en-US" sz="1600" u="sng" dirty="0" smtClean="0">
                <a:hlinkClick r:id="rId3"/>
              </a:rPr>
              <a:t>www.navfac.navy.mil/navfac_worldwide/pacific/fecs/far_east/about_us/contractors_information.html</a:t>
            </a:r>
            <a:endParaRPr lang="en-US" altLang="ja-JP" sz="1800" b="0" dirty="0" smtClean="0">
              <a:solidFill>
                <a:srgbClr val="FF0000"/>
              </a:solidFill>
            </a:endParaRPr>
          </a:p>
          <a:p>
            <a:pPr marL="457200" indent="-457200">
              <a:buFont typeface="Wingdings" pitchFamily="2" charset="2"/>
              <a:buAutoNum type="arabicPeriod"/>
            </a:pPr>
            <a:r>
              <a:rPr lang="ja-JP" altLang="en-US" sz="2400" b="0" dirty="0" smtClean="0"/>
              <a:t>指定の申請</a:t>
            </a:r>
            <a:r>
              <a:rPr lang="ja-JP" altLang="en-US" sz="2400" b="0" dirty="0"/>
              <a:t>用</a:t>
            </a:r>
            <a:r>
              <a:rPr lang="ja-JP" altLang="en-US" sz="2400" b="0" dirty="0" smtClean="0"/>
              <a:t>紙に必要事項を記入</a:t>
            </a:r>
            <a:endParaRPr lang="en-US" altLang="ja-JP" sz="2400" b="0" dirty="0" smtClean="0">
              <a:solidFill>
                <a:srgbClr val="FF0000"/>
              </a:solidFill>
            </a:endParaRPr>
          </a:p>
          <a:p>
            <a:pPr marL="457200" indent="-457200">
              <a:buAutoNum type="arabicPeriod"/>
            </a:pPr>
            <a:r>
              <a:rPr lang="ja-JP" altLang="en-US" sz="2400" b="0" dirty="0" smtClean="0"/>
              <a:t>記入した用紙を（株）東京商工リサーチプロダクトサポート部宛へ</a:t>
            </a:r>
            <a:r>
              <a:rPr lang="en-US" altLang="ja-JP" sz="2400" b="0" dirty="0" smtClean="0"/>
              <a:t>FAX</a:t>
            </a:r>
            <a:r>
              <a:rPr lang="ja-JP" altLang="en-US" sz="2400" b="0" dirty="0" smtClean="0"/>
              <a:t>にて送信　（</a:t>
            </a:r>
            <a:r>
              <a:rPr lang="en-US" altLang="ja-JP" sz="2400" b="0" dirty="0" smtClean="0"/>
              <a:t>FAX</a:t>
            </a:r>
            <a:r>
              <a:rPr lang="ja-JP" altLang="en-US" sz="2400" b="0" dirty="0" smtClean="0"/>
              <a:t>番号：</a:t>
            </a:r>
            <a:r>
              <a:rPr lang="en-US" altLang="ja-JP" sz="2400" b="0" dirty="0" smtClean="0"/>
              <a:t>03-5221-0712)</a:t>
            </a:r>
          </a:p>
          <a:p>
            <a:pPr marL="0" indent="0">
              <a:buNone/>
            </a:pPr>
            <a:endParaRPr lang="en-US" dirty="0"/>
          </a:p>
          <a:p>
            <a:r>
              <a:rPr lang="en-US" altLang="ja-JP" sz="2600" dirty="0" smtClean="0"/>
              <a:t>D-U-N-S Number Registration</a:t>
            </a:r>
          </a:p>
          <a:p>
            <a:pPr marL="457200" indent="-457200">
              <a:buAutoNum type="arabicPeriod"/>
            </a:pPr>
            <a:r>
              <a:rPr lang="en-US" altLang="ja-JP" sz="2400" b="0" dirty="0" smtClean="0">
                <a:solidFill>
                  <a:srgbClr val="FF0000"/>
                </a:solidFill>
              </a:rPr>
              <a:t>Pending Top</a:t>
            </a:r>
          </a:p>
          <a:p>
            <a:pPr marL="457200" indent="-457200">
              <a:buAutoNum type="arabicPeriod"/>
            </a:pPr>
            <a:r>
              <a:rPr lang="en-US" altLang="ja-JP" sz="2400" b="0" dirty="0" smtClean="0"/>
              <a:t>Complete the request form</a:t>
            </a:r>
            <a:endParaRPr lang="en-US" altLang="ja-JP" sz="2400" b="0" dirty="0">
              <a:solidFill>
                <a:srgbClr val="FF0000"/>
              </a:solidFill>
            </a:endParaRPr>
          </a:p>
          <a:p>
            <a:pPr marL="457200" indent="-457200">
              <a:buAutoNum type="arabicPeriod"/>
            </a:pPr>
            <a:r>
              <a:rPr lang="en-US" altLang="ja-JP" sz="2400" b="0" dirty="0" smtClean="0"/>
              <a:t>Submit the form via FAX</a:t>
            </a:r>
            <a:r>
              <a:rPr lang="ja-JP" altLang="en-US" sz="2400" b="0" dirty="0" smtClean="0"/>
              <a:t> </a:t>
            </a:r>
            <a:r>
              <a:rPr lang="en-US" altLang="ja-JP" sz="2400" b="0" dirty="0" smtClean="0"/>
              <a:t>(FAX Number: 03-5221-0712)</a:t>
            </a:r>
            <a:endParaRPr lang="en-US" altLang="ja-JP" sz="2400" b="0" dirty="0"/>
          </a:p>
          <a:p>
            <a:pPr marL="0" indent="0">
              <a:buNone/>
            </a:pPr>
            <a:endParaRPr lang="en-US" dirty="0" smtClean="0"/>
          </a:p>
        </p:txBody>
      </p:sp>
      <p:pic>
        <p:nvPicPr>
          <p:cNvPr id="4" name="Picture 3"/>
          <p:cNvPicPr>
            <a:picLocks noChangeAspect="1"/>
          </p:cNvPicPr>
          <p:nvPr/>
        </p:nvPicPr>
        <p:blipFill>
          <a:blip r:embed="rId4"/>
          <a:stretch>
            <a:fillRect/>
          </a:stretch>
        </p:blipFill>
        <p:spPr>
          <a:xfrm>
            <a:off x="381000" y="85094"/>
            <a:ext cx="1117294" cy="1100237"/>
          </a:xfrm>
          <a:prstGeom prst="rect">
            <a:avLst/>
          </a:prstGeom>
        </p:spPr>
      </p:pic>
    </p:spTree>
    <p:extLst>
      <p:ext uri="{BB962C8B-B14F-4D97-AF65-F5344CB8AC3E}">
        <p14:creationId xmlns:p14="http://schemas.microsoft.com/office/powerpoint/2010/main" val="609139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a:solidFill>
                  <a:schemeClr val="tx1"/>
                </a:solidFill>
              </a:rPr>
              <a:t>ケージコー</a:t>
            </a:r>
            <a:r>
              <a:rPr lang="ja-JP" altLang="en-US" sz="3200" dirty="0" smtClean="0">
                <a:solidFill>
                  <a:schemeClr val="tx1"/>
                </a:solidFill>
              </a:rPr>
              <a:t>ドの取得</a:t>
            </a:r>
            <a:r>
              <a:rPr lang="en-US" sz="3200" dirty="0">
                <a:solidFill>
                  <a:schemeClr val="tx1"/>
                </a:solidFill>
              </a:rPr>
              <a:t/>
            </a:r>
            <a:br>
              <a:rPr lang="en-US" sz="3200" dirty="0">
                <a:solidFill>
                  <a:schemeClr val="tx1"/>
                </a:solidFill>
              </a:rPr>
            </a:br>
            <a:r>
              <a:rPr lang="en-US" sz="3200" dirty="0" smtClean="0">
                <a:solidFill>
                  <a:schemeClr val="tx1"/>
                </a:solidFill>
              </a:rPr>
              <a:t>Cage Code Registration</a:t>
            </a:r>
            <a:endParaRPr lang="en-US" sz="3200" dirty="0">
              <a:solidFill>
                <a:schemeClr val="tx1"/>
              </a:solidFill>
            </a:endParaRPr>
          </a:p>
        </p:txBody>
      </p:sp>
      <p:sp>
        <p:nvSpPr>
          <p:cNvPr id="3" name="Content Placeholder 2"/>
          <p:cNvSpPr>
            <a:spLocks noGrp="1"/>
          </p:cNvSpPr>
          <p:nvPr>
            <p:ph idx="1"/>
          </p:nvPr>
        </p:nvSpPr>
        <p:spPr>
          <a:xfrm>
            <a:off x="381000" y="1219201"/>
            <a:ext cx="8369300" cy="5369858"/>
          </a:xfrm>
        </p:spPr>
        <p:txBody>
          <a:bodyPr/>
          <a:lstStyle/>
          <a:p>
            <a:r>
              <a:rPr lang="ja-JP" altLang="en-US" sz="2600" dirty="0"/>
              <a:t>ケー</a:t>
            </a:r>
            <a:r>
              <a:rPr lang="ja-JP" altLang="en-US" sz="2600" dirty="0" smtClean="0"/>
              <a:t>ジ</a:t>
            </a:r>
            <a:r>
              <a:rPr lang="ja-JP" altLang="en-US" sz="2600" dirty="0"/>
              <a:t>コー</a:t>
            </a:r>
            <a:r>
              <a:rPr lang="ja-JP" altLang="en-US" sz="2600" dirty="0" smtClean="0"/>
              <a:t>ド</a:t>
            </a:r>
            <a:r>
              <a:rPr lang="en-US" altLang="ja-JP" sz="2600" dirty="0" smtClean="0"/>
              <a:t>(</a:t>
            </a:r>
            <a:r>
              <a:rPr lang="ja-JP" altLang="en-US" sz="2600" dirty="0" smtClean="0"/>
              <a:t>エヌケージコード）の取得</a:t>
            </a:r>
            <a:endParaRPr lang="en-US" altLang="ja-JP" sz="2600" dirty="0" smtClean="0"/>
          </a:p>
          <a:p>
            <a:pPr marL="457200" indent="-457200">
              <a:buFont typeface="+mj-lt"/>
              <a:buAutoNum type="arabicPeriod"/>
            </a:pPr>
            <a:r>
              <a:rPr lang="ja-JP" altLang="en-US" b="0" dirty="0"/>
              <a:t>下</a:t>
            </a:r>
            <a:r>
              <a:rPr lang="ja-JP" altLang="en-US" b="0" dirty="0" smtClean="0"/>
              <a:t>記</a:t>
            </a:r>
            <a:r>
              <a:rPr lang="en-US" altLang="ja-JP" b="0" dirty="0" smtClean="0"/>
              <a:t>URL</a:t>
            </a:r>
            <a:r>
              <a:rPr lang="ja-JP" altLang="en-US" b="0" dirty="0" smtClean="0"/>
              <a:t>へアクセスし</a:t>
            </a:r>
            <a:r>
              <a:rPr lang="en-US" altLang="ja-JP" b="0" dirty="0"/>
              <a:t> </a:t>
            </a:r>
            <a:r>
              <a:rPr lang="en-US" altLang="ja-JP" b="0" dirty="0" smtClean="0"/>
              <a:t>“Organization Name” </a:t>
            </a:r>
            <a:r>
              <a:rPr lang="ja-JP" altLang="en-US" b="0" dirty="0" smtClean="0"/>
              <a:t>に会社名を入力後</a:t>
            </a:r>
            <a:r>
              <a:rPr lang="en-US" altLang="ja-JP" b="0" dirty="0" smtClean="0"/>
              <a:t>Enter</a:t>
            </a:r>
            <a:r>
              <a:rPr lang="ja-JP" altLang="en-US" b="0" dirty="0" smtClean="0"/>
              <a:t>ボタンをクリック</a:t>
            </a:r>
            <a:endParaRPr lang="en-US" altLang="ja-JP" b="0" dirty="0" smtClean="0"/>
          </a:p>
          <a:p>
            <a:pPr marL="457200" indent="-457200">
              <a:buFont typeface="+mj-lt"/>
              <a:buAutoNum type="arabicPeriod"/>
            </a:pPr>
            <a:r>
              <a:rPr lang="en-US" altLang="ja-JP" b="0" dirty="0" smtClean="0"/>
              <a:t>“ </a:t>
            </a:r>
            <a:r>
              <a:rPr lang="en-US" altLang="ja-JP" b="0" dirty="0"/>
              <a:t>Not </a:t>
            </a:r>
            <a:r>
              <a:rPr lang="en-US" altLang="ja-JP" b="0" dirty="0" smtClean="0"/>
              <a:t>Found”</a:t>
            </a:r>
            <a:r>
              <a:rPr lang="ja-JP" altLang="en-US" b="0" dirty="0" smtClean="0"/>
              <a:t>と表示されることで過去の登録の有無を確認</a:t>
            </a:r>
            <a:endParaRPr lang="en-US" altLang="ja-JP" b="0" dirty="0" smtClean="0"/>
          </a:p>
          <a:p>
            <a:pPr marL="457200" indent="-457200">
              <a:buFont typeface="+mj-lt"/>
              <a:buAutoNum type="arabicPeriod"/>
            </a:pPr>
            <a:r>
              <a:rPr lang="ja-JP" altLang="en-US" b="0" dirty="0" smtClean="0"/>
              <a:t>ペ</a:t>
            </a:r>
            <a:r>
              <a:rPr lang="ja-JP" altLang="en-US" b="0" dirty="0"/>
              <a:t>ー</a:t>
            </a:r>
            <a:r>
              <a:rPr lang="ja-JP" altLang="en-US" b="0" dirty="0" smtClean="0"/>
              <a:t>ジ</a:t>
            </a:r>
            <a:r>
              <a:rPr lang="ja-JP" altLang="en-US" b="0" dirty="0"/>
              <a:t>下</a:t>
            </a:r>
            <a:r>
              <a:rPr lang="ja-JP" altLang="en-US" b="0" dirty="0" smtClean="0"/>
              <a:t>部に</a:t>
            </a:r>
            <a:r>
              <a:rPr lang="en-US" altLang="ja-JP" b="0" dirty="0"/>
              <a:t> </a:t>
            </a:r>
            <a:r>
              <a:rPr lang="en-US" altLang="ja-JP" b="0" dirty="0" smtClean="0"/>
              <a:t>“Request New CAGE” </a:t>
            </a:r>
            <a:r>
              <a:rPr lang="ja-JP" altLang="en-US" b="0" dirty="0" smtClean="0"/>
              <a:t>をクリックしガイダンスに従い新規登録を開始</a:t>
            </a:r>
            <a:endParaRPr lang="en-US" altLang="ja-JP" b="0" dirty="0" smtClean="0"/>
          </a:p>
          <a:p>
            <a:pPr marL="0" lvl="0" indent="0">
              <a:buNone/>
            </a:pPr>
            <a:r>
              <a:rPr lang="ja-JP" altLang="en-US" dirty="0">
                <a:solidFill>
                  <a:srgbClr val="000000"/>
                </a:solidFill>
              </a:rPr>
              <a:t>取得用</a:t>
            </a:r>
            <a:r>
              <a:rPr lang="en-US" altLang="ja-JP" dirty="0">
                <a:solidFill>
                  <a:srgbClr val="000000"/>
                </a:solidFill>
              </a:rPr>
              <a:t>URL</a:t>
            </a:r>
            <a:r>
              <a:rPr lang="ja-JP" altLang="en-US" dirty="0">
                <a:solidFill>
                  <a:srgbClr val="000000"/>
                </a:solidFill>
              </a:rPr>
              <a:t>：</a:t>
            </a:r>
            <a:r>
              <a:rPr lang="en-US" sz="1400" b="0" dirty="0">
                <a:solidFill>
                  <a:srgbClr val="000000"/>
                </a:solidFill>
                <a:hlinkClick r:id="rId3"/>
              </a:rPr>
              <a:t>https://eportal.nspa.nato.int/AC135Public/scage/CageList.aspx</a:t>
            </a:r>
            <a:endParaRPr lang="en-US" sz="1400" b="0" dirty="0">
              <a:solidFill>
                <a:srgbClr val="000000"/>
              </a:solidFill>
            </a:endParaRPr>
          </a:p>
          <a:p>
            <a:pPr marL="0" indent="0">
              <a:buNone/>
            </a:pPr>
            <a:endParaRPr lang="en-US" dirty="0" smtClean="0"/>
          </a:p>
          <a:p>
            <a:endParaRPr lang="en-US" dirty="0" smtClean="0"/>
          </a:p>
          <a:p>
            <a:r>
              <a:rPr lang="en-US" sz="2600" dirty="0" smtClean="0"/>
              <a:t>Obtaining Cage Code (NCAGE Code)</a:t>
            </a:r>
          </a:p>
          <a:p>
            <a:pPr marL="457200" indent="-457200">
              <a:buFont typeface="+mj-lt"/>
              <a:buAutoNum type="arabicPeriod"/>
            </a:pPr>
            <a:r>
              <a:rPr lang="en-US" b="0" dirty="0" smtClean="0"/>
              <a:t>Go to the registration link below and search your company name</a:t>
            </a:r>
          </a:p>
          <a:p>
            <a:pPr marL="457200" indent="-457200">
              <a:buFont typeface="+mj-lt"/>
              <a:buAutoNum type="arabicPeriod"/>
            </a:pPr>
            <a:r>
              <a:rPr lang="en-US" b="0" dirty="0" smtClean="0"/>
              <a:t>If you see “Not Found” on the screen, your company has not yet been registered</a:t>
            </a:r>
          </a:p>
          <a:p>
            <a:pPr marL="457200" indent="-457200">
              <a:buFont typeface="+mj-lt"/>
              <a:buAutoNum type="arabicPeriod"/>
            </a:pPr>
            <a:r>
              <a:rPr lang="en-US" b="0" dirty="0" smtClean="0"/>
              <a:t>Click the “Request New CAGE” button on the bottom of the page to commence registration</a:t>
            </a:r>
            <a:r>
              <a:rPr lang="ja-JP" altLang="en-US" b="0" dirty="0"/>
              <a:t> </a:t>
            </a:r>
            <a:r>
              <a:rPr lang="en-US" altLang="ja-JP" b="0" dirty="0" smtClean="0"/>
              <a:t>and follow on-screen instructions</a:t>
            </a:r>
            <a:endParaRPr lang="en-US" b="0" dirty="0" smtClean="0"/>
          </a:p>
          <a:p>
            <a:pPr marL="0" indent="0">
              <a:buNone/>
            </a:pPr>
            <a:r>
              <a:rPr lang="en-US" dirty="0" smtClean="0"/>
              <a:t>Registration </a:t>
            </a:r>
            <a:r>
              <a:rPr lang="en-US" dirty="0"/>
              <a:t>URL: </a:t>
            </a:r>
            <a:r>
              <a:rPr lang="en-US" sz="1400" b="0" dirty="0">
                <a:hlinkClick r:id="rId3"/>
              </a:rPr>
              <a:t>https://eportal.nspa.nato.int/AC135Public/scage/CageList.asp</a:t>
            </a:r>
            <a:endParaRPr lang="en-US" sz="1400" b="0" dirty="0" smtClean="0"/>
          </a:p>
        </p:txBody>
      </p:sp>
      <p:pic>
        <p:nvPicPr>
          <p:cNvPr id="4" name="Picture 3"/>
          <p:cNvPicPr>
            <a:picLocks noChangeAspect="1"/>
          </p:cNvPicPr>
          <p:nvPr/>
        </p:nvPicPr>
        <p:blipFill>
          <a:blip r:embed="rId4"/>
          <a:stretch>
            <a:fillRect/>
          </a:stretch>
        </p:blipFill>
        <p:spPr>
          <a:xfrm>
            <a:off x="381000" y="85094"/>
            <a:ext cx="1117294" cy="1100237"/>
          </a:xfrm>
          <a:prstGeom prst="rect">
            <a:avLst/>
          </a:prstGeom>
        </p:spPr>
      </p:pic>
    </p:spTree>
    <p:extLst>
      <p:ext uri="{BB962C8B-B14F-4D97-AF65-F5344CB8AC3E}">
        <p14:creationId xmlns:p14="http://schemas.microsoft.com/office/powerpoint/2010/main" val="281005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a:solidFill>
                  <a:schemeClr val="tx1"/>
                </a:solidFill>
              </a:rPr>
              <a:t>企業情報の登</a:t>
            </a:r>
            <a:r>
              <a:rPr lang="ja-JP" altLang="en-US" sz="3200" dirty="0" smtClean="0">
                <a:solidFill>
                  <a:schemeClr val="tx1"/>
                </a:solidFill>
              </a:rPr>
              <a:t>録</a:t>
            </a:r>
            <a:r>
              <a:rPr lang="en-US" sz="3200" dirty="0">
                <a:solidFill>
                  <a:schemeClr val="tx1"/>
                </a:solidFill>
              </a:rPr>
              <a:t/>
            </a:r>
            <a:br>
              <a:rPr lang="en-US" sz="3200" dirty="0">
                <a:solidFill>
                  <a:schemeClr val="tx1"/>
                </a:solidFill>
              </a:rPr>
            </a:br>
            <a:r>
              <a:rPr lang="en-US" altLang="ja-JP" sz="3200" dirty="0" smtClean="0">
                <a:solidFill>
                  <a:schemeClr val="tx1"/>
                </a:solidFill>
              </a:rPr>
              <a:t>Vendor</a:t>
            </a:r>
            <a:r>
              <a:rPr lang="ja-JP" altLang="en-US" sz="3200" dirty="0" smtClean="0">
                <a:solidFill>
                  <a:schemeClr val="tx1"/>
                </a:solidFill>
              </a:rPr>
              <a:t> </a:t>
            </a:r>
            <a:r>
              <a:rPr lang="en-US" altLang="ja-JP" sz="3200" dirty="0" smtClean="0">
                <a:solidFill>
                  <a:schemeClr val="tx1"/>
                </a:solidFill>
              </a:rPr>
              <a:t>Information</a:t>
            </a:r>
            <a:r>
              <a:rPr lang="ja-JP" altLang="en-US" sz="3200" dirty="0" smtClean="0">
                <a:solidFill>
                  <a:schemeClr val="tx1"/>
                </a:solidFill>
              </a:rPr>
              <a:t> </a:t>
            </a:r>
            <a:r>
              <a:rPr lang="en-US" altLang="ja-JP" sz="3200" dirty="0" smtClean="0">
                <a:solidFill>
                  <a:schemeClr val="tx1"/>
                </a:solidFill>
              </a:rPr>
              <a:t>Registration</a:t>
            </a:r>
            <a:endParaRPr lang="en-US" sz="3200" dirty="0">
              <a:solidFill>
                <a:schemeClr val="tx1"/>
              </a:solidFill>
            </a:endParaRPr>
          </a:p>
        </p:txBody>
      </p:sp>
      <p:sp>
        <p:nvSpPr>
          <p:cNvPr id="3" name="Content Placeholder 2"/>
          <p:cNvSpPr>
            <a:spLocks noGrp="1"/>
          </p:cNvSpPr>
          <p:nvPr>
            <p:ph idx="1"/>
          </p:nvPr>
        </p:nvSpPr>
        <p:spPr>
          <a:xfrm>
            <a:off x="380999" y="1384299"/>
            <a:ext cx="8494059" cy="5003053"/>
          </a:xfrm>
        </p:spPr>
        <p:txBody>
          <a:bodyPr/>
          <a:lstStyle/>
          <a:p>
            <a:r>
              <a:rPr lang="en-US" altLang="ja-JP" dirty="0" smtClean="0"/>
              <a:t>SAM</a:t>
            </a:r>
            <a:r>
              <a:rPr lang="ja-JP" altLang="en-US" dirty="0" smtClean="0"/>
              <a:t>にて企業情報の登録</a:t>
            </a:r>
            <a:endParaRPr lang="en-US" altLang="ja-JP" dirty="0" smtClean="0"/>
          </a:p>
          <a:p>
            <a:pPr lvl="1">
              <a:buFont typeface="Wingdings" panose="05000000000000000000" pitchFamily="2" charset="2"/>
              <a:buChar char="§"/>
            </a:pPr>
            <a:r>
              <a:rPr lang="ja-JP" altLang="en-US" sz="2000" dirty="0" smtClean="0"/>
              <a:t>登録は</a:t>
            </a:r>
            <a:r>
              <a:rPr lang="en-US" altLang="ja-JP" sz="2000" dirty="0" smtClean="0"/>
              <a:t>SAM</a:t>
            </a:r>
            <a:r>
              <a:rPr lang="ja-JP" altLang="en-US" sz="2000" dirty="0" smtClean="0"/>
              <a:t>のサイト（</a:t>
            </a:r>
            <a:r>
              <a:rPr lang="en-US" sz="2000" b="0" dirty="0" smtClean="0">
                <a:hlinkClick r:id="rId3"/>
              </a:rPr>
              <a:t>https</a:t>
            </a:r>
            <a:r>
              <a:rPr lang="en-US" sz="2000" b="0" dirty="0">
                <a:hlinkClick r:id="rId3"/>
              </a:rPr>
              <a:t>://www.sam.gov</a:t>
            </a:r>
            <a:r>
              <a:rPr lang="en-US" sz="2000" b="0" dirty="0" smtClean="0">
                <a:hlinkClick r:id="rId3"/>
              </a:rPr>
              <a:t>/</a:t>
            </a:r>
            <a:r>
              <a:rPr lang="ja-JP" altLang="en-US" sz="2000" b="0" dirty="0" smtClean="0"/>
              <a:t>）にて行う</a:t>
            </a:r>
            <a:endParaRPr lang="en-US" altLang="ja-JP" sz="2000" b="0" dirty="0" smtClean="0"/>
          </a:p>
          <a:p>
            <a:pPr lvl="1">
              <a:buFont typeface="Wingdings" panose="05000000000000000000" pitchFamily="2" charset="2"/>
              <a:buChar char="§"/>
            </a:pPr>
            <a:r>
              <a:rPr lang="ja-JP" altLang="en-US" sz="2000" dirty="0" smtClean="0"/>
              <a:t>確認事項：</a:t>
            </a:r>
            <a:endParaRPr lang="en-US" altLang="ja-JP" sz="2000" dirty="0" smtClean="0"/>
          </a:p>
          <a:p>
            <a:pPr marL="1198563" lvl="2" indent="-457200">
              <a:buFont typeface="Wingdings" panose="05000000000000000000" pitchFamily="2" charset="2"/>
              <a:buChar char="ü"/>
            </a:pPr>
            <a:r>
              <a:rPr lang="ja-JP" altLang="en-US" sz="1800" b="0" dirty="0" smtClean="0"/>
              <a:t>ダ</a:t>
            </a:r>
            <a:r>
              <a:rPr lang="ja-JP" altLang="en-US" sz="1800" b="0" dirty="0"/>
              <a:t>ン</a:t>
            </a:r>
            <a:r>
              <a:rPr lang="ja-JP" altLang="en-US" sz="1800" b="0" dirty="0" smtClean="0"/>
              <a:t>ズナンバーを取得済み</a:t>
            </a:r>
            <a:endParaRPr lang="en-US" altLang="ja-JP" sz="1800" b="0" dirty="0" smtClean="0"/>
          </a:p>
          <a:p>
            <a:pPr marL="1198563" lvl="2" indent="-457200">
              <a:buFont typeface="Wingdings" panose="05000000000000000000" pitchFamily="2" charset="2"/>
              <a:buChar char="ü"/>
            </a:pPr>
            <a:r>
              <a:rPr lang="ja-JP" altLang="en-US" sz="1800" b="0" dirty="0" smtClean="0"/>
              <a:t>ケージコードを取得済み</a:t>
            </a:r>
            <a:endParaRPr lang="en-US" altLang="ja-JP" sz="1800" b="0" dirty="0" smtClean="0"/>
          </a:p>
          <a:p>
            <a:pPr marL="1198563" lvl="2" indent="-457200">
              <a:buFont typeface="Wingdings" panose="05000000000000000000" pitchFamily="2" charset="2"/>
              <a:buChar char="ü"/>
            </a:pPr>
            <a:r>
              <a:rPr lang="en-US" altLang="ja-JP" sz="1800" b="0" dirty="0"/>
              <a:t>(</a:t>
            </a:r>
            <a:r>
              <a:rPr lang="ja-JP" altLang="en-US" sz="1800" b="0" dirty="0" smtClean="0"/>
              <a:t>米</a:t>
            </a:r>
            <a:r>
              <a:rPr lang="ja-JP" altLang="en-US" sz="1800" b="0" dirty="0"/>
              <a:t>国</a:t>
            </a:r>
            <a:r>
              <a:rPr lang="ja-JP" altLang="en-US" sz="1800" b="0" dirty="0" smtClean="0"/>
              <a:t>に</a:t>
            </a:r>
            <a:r>
              <a:rPr lang="ja-JP" altLang="en-US" sz="1800" b="0" dirty="0"/>
              <a:t>税金</a:t>
            </a:r>
            <a:r>
              <a:rPr lang="ja-JP" altLang="en-US" sz="1800" b="0" dirty="0" smtClean="0"/>
              <a:t>を納める必要がある場合</a:t>
            </a:r>
            <a:r>
              <a:rPr lang="en-US" altLang="ja-JP" sz="1800" b="0" dirty="0" smtClean="0"/>
              <a:t>)</a:t>
            </a:r>
            <a:r>
              <a:rPr lang="ja-JP" altLang="en-US" sz="1800" b="0" dirty="0" smtClean="0"/>
              <a:t>　納税者認証番号 を確認済み</a:t>
            </a:r>
            <a:endParaRPr lang="en-US" altLang="ja-JP" sz="1800" b="0" dirty="0" smtClean="0"/>
          </a:p>
          <a:p>
            <a:pPr marL="1198563" lvl="2" indent="-457200">
              <a:buFont typeface="Wingdings" panose="05000000000000000000" pitchFamily="2" charset="2"/>
              <a:buChar char="ü"/>
            </a:pPr>
            <a:r>
              <a:rPr lang="ja-JP" altLang="en-US" sz="1800" b="0" dirty="0"/>
              <a:t>振込</a:t>
            </a:r>
            <a:r>
              <a:rPr lang="ja-JP" altLang="en-US" sz="1800" b="0" dirty="0" smtClean="0"/>
              <a:t>先銀行の</a:t>
            </a:r>
            <a:r>
              <a:rPr lang="en-US" altLang="ja-JP" sz="1800" b="0" dirty="0" smtClean="0"/>
              <a:t>ABA Routing Number</a:t>
            </a:r>
            <a:r>
              <a:rPr lang="ja-JP" altLang="en-US" sz="1800" b="0" dirty="0" smtClean="0"/>
              <a:t>を銀行に確認済み</a:t>
            </a:r>
            <a:endParaRPr lang="en-US" altLang="ja-JP" sz="1800" b="0" dirty="0" smtClean="0"/>
          </a:p>
          <a:p>
            <a:pPr marL="0" indent="0">
              <a:buNone/>
            </a:pPr>
            <a:endParaRPr lang="en-US" dirty="0" smtClean="0"/>
          </a:p>
          <a:p>
            <a:r>
              <a:rPr lang="en-US" altLang="ja-JP" dirty="0" smtClean="0"/>
              <a:t>Registration of Vendor Information to SAM</a:t>
            </a:r>
          </a:p>
          <a:p>
            <a:pPr lvl="1">
              <a:buFont typeface="Wingdings" panose="05000000000000000000" pitchFamily="2" charset="2"/>
              <a:buChar char="§"/>
            </a:pPr>
            <a:r>
              <a:rPr lang="en-US" altLang="ja-JP" sz="2000" dirty="0" smtClean="0"/>
              <a:t>Registration process is available at </a:t>
            </a:r>
            <a:r>
              <a:rPr lang="en-US" sz="2000" b="0" dirty="0">
                <a:hlinkClick r:id="rId3"/>
              </a:rPr>
              <a:t>https://</a:t>
            </a:r>
            <a:r>
              <a:rPr lang="en-US" sz="2000" b="0" dirty="0" smtClean="0">
                <a:hlinkClick r:id="rId3"/>
              </a:rPr>
              <a:t>www.sam.gov/</a:t>
            </a:r>
            <a:endParaRPr lang="en-US" sz="2000" dirty="0"/>
          </a:p>
          <a:p>
            <a:pPr lvl="1">
              <a:buFont typeface="Wingdings" panose="05000000000000000000" pitchFamily="2" charset="2"/>
              <a:buChar char="§"/>
            </a:pPr>
            <a:r>
              <a:rPr lang="en-US" altLang="ja-JP" sz="2000" dirty="0" smtClean="0"/>
              <a:t>Requirements:</a:t>
            </a:r>
            <a:endParaRPr lang="en-US" altLang="ja-JP" sz="1800" dirty="0" smtClean="0"/>
          </a:p>
          <a:p>
            <a:pPr marL="1198563" lvl="2" indent="-457200">
              <a:buFont typeface="Wingdings" panose="05000000000000000000" pitchFamily="2" charset="2"/>
              <a:buChar char="ü"/>
            </a:pPr>
            <a:r>
              <a:rPr lang="en-US" altLang="ja-JP" sz="1800" b="0" dirty="0" smtClean="0"/>
              <a:t>Registered D-U-N-S Number</a:t>
            </a:r>
          </a:p>
          <a:p>
            <a:pPr marL="1198563" lvl="2" indent="-457200">
              <a:buFont typeface="Wingdings" panose="05000000000000000000" pitchFamily="2" charset="2"/>
              <a:buChar char="ü"/>
            </a:pPr>
            <a:r>
              <a:rPr lang="en-US" altLang="ja-JP" sz="1800" b="0" dirty="0" smtClean="0"/>
              <a:t>Registered Cage Code</a:t>
            </a:r>
          </a:p>
          <a:p>
            <a:pPr marL="1198563" lvl="2" indent="-457200">
              <a:buFont typeface="Wingdings" panose="05000000000000000000" pitchFamily="2" charset="2"/>
              <a:buChar char="ü"/>
            </a:pPr>
            <a:r>
              <a:rPr lang="en-US" altLang="ja-JP" sz="1800" b="0" dirty="0" smtClean="0"/>
              <a:t>Tax Identification Number if your firm is tax payer in the U.S.</a:t>
            </a:r>
          </a:p>
          <a:p>
            <a:pPr marL="1198563" lvl="2" indent="-457200">
              <a:buFont typeface="Wingdings" panose="05000000000000000000" pitchFamily="2" charset="2"/>
              <a:buChar char="ü"/>
            </a:pPr>
            <a:r>
              <a:rPr lang="en-US" altLang="ja-JP" sz="1800" b="0" dirty="0" smtClean="0"/>
              <a:t>ABA Routing Number for your bank account</a:t>
            </a:r>
            <a:endParaRPr lang="en-US" altLang="ja-JP" sz="1800" b="0" dirty="0"/>
          </a:p>
        </p:txBody>
      </p:sp>
      <p:pic>
        <p:nvPicPr>
          <p:cNvPr id="4" name="Picture 3"/>
          <p:cNvPicPr>
            <a:picLocks noChangeAspect="1"/>
          </p:cNvPicPr>
          <p:nvPr/>
        </p:nvPicPr>
        <p:blipFill>
          <a:blip r:embed="rId4"/>
          <a:stretch>
            <a:fillRect/>
          </a:stretch>
        </p:blipFill>
        <p:spPr>
          <a:xfrm>
            <a:off x="381000" y="85094"/>
            <a:ext cx="1117294" cy="1100237"/>
          </a:xfrm>
          <a:prstGeom prst="rect">
            <a:avLst/>
          </a:prstGeom>
        </p:spPr>
      </p:pic>
    </p:spTree>
    <p:extLst>
      <p:ext uri="{BB962C8B-B14F-4D97-AF65-F5344CB8AC3E}">
        <p14:creationId xmlns:p14="http://schemas.microsoft.com/office/powerpoint/2010/main" val="1662865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3200" dirty="0" smtClean="0">
                <a:solidFill>
                  <a:schemeClr val="tx1"/>
                </a:solidFill>
              </a:rPr>
              <a:t>SAM</a:t>
            </a:r>
            <a:r>
              <a:rPr lang="ja-JP" altLang="en-US" sz="3200" dirty="0" smtClean="0">
                <a:solidFill>
                  <a:schemeClr val="tx1"/>
                </a:solidFill>
              </a:rPr>
              <a:t>に関する</a:t>
            </a:r>
            <a:r>
              <a:rPr lang="ja-JP" altLang="en-US" sz="3200" dirty="0">
                <a:solidFill>
                  <a:schemeClr val="tx1"/>
                </a:solidFill>
              </a:rPr>
              <a:t>注意事</a:t>
            </a:r>
            <a:r>
              <a:rPr lang="ja-JP" altLang="en-US" sz="3200" dirty="0" smtClean="0">
                <a:solidFill>
                  <a:schemeClr val="tx1"/>
                </a:solidFill>
              </a:rPr>
              <a:t>項</a:t>
            </a:r>
            <a:r>
              <a:rPr lang="en-US" sz="3200" dirty="0">
                <a:solidFill>
                  <a:schemeClr val="tx1"/>
                </a:solidFill>
              </a:rPr>
              <a:t/>
            </a:r>
            <a:br>
              <a:rPr lang="en-US" sz="3200" dirty="0">
                <a:solidFill>
                  <a:schemeClr val="tx1"/>
                </a:solidFill>
              </a:rPr>
            </a:br>
            <a:r>
              <a:rPr lang="en-US" altLang="ja-JP" sz="3200" dirty="0" smtClean="0">
                <a:solidFill>
                  <a:schemeClr val="tx1"/>
                </a:solidFill>
              </a:rPr>
              <a:t>SAM Additional Info</a:t>
            </a:r>
            <a:endParaRPr lang="en-US" sz="3200" dirty="0">
              <a:solidFill>
                <a:schemeClr val="tx1"/>
              </a:solidFill>
            </a:endParaRPr>
          </a:p>
        </p:txBody>
      </p:sp>
      <p:sp>
        <p:nvSpPr>
          <p:cNvPr id="3" name="Content Placeholder 2"/>
          <p:cNvSpPr>
            <a:spLocks noGrp="1"/>
          </p:cNvSpPr>
          <p:nvPr>
            <p:ph idx="1"/>
          </p:nvPr>
        </p:nvSpPr>
        <p:spPr>
          <a:xfrm>
            <a:off x="381000" y="1376082"/>
            <a:ext cx="8531645" cy="5003053"/>
          </a:xfrm>
        </p:spPr>
        <p:txBody>
          <a:bodyPr/>
          <a:lstStyle/>
          <a:p>
            <a:r>
              <a:rPr lang="en-US" altLang="ja-JP" sz="2600" dirty="0" smtClean="0"/>
              <a:t>SAM</a:t>
            </a:r>
            <a:r>
              <a:rPr lang="ja-JP" altLang="en-US" sz="2600" dirty="0"/>
              <a:t>の</a:t>
            </a:r>
            <a:r>
              <a:rPr lang="ja-JP" altLang="en-US" sz="2600" dirty="0" smtClean="0"/>
              <a:t>アカウント登録に関する注意事項</a:t>
            </a:r>
            <a:endParaRPr lang="en-US" altLang="ja-JP" sz="2600" dirty="0" smtClean="0"/>
          </a:p>
          <a:p>
            <a:pPr lvl="1">
              <a:buFont typeface="Wingdings" panose="05000000000000000000" pitchFamily="2" charset="2"/>
              <a:buChar char="§"/>
            </a:pPr>
            <a:r>
              <a:rPr lang="ja-JP" altLang="en-US" sz="2400" b="0" dirty="0"/>
              <a:t>登</a:t>
            </a:r>
            <a:r>
              <a:rPr lang="ja-JP" altLang="en-US" sz="2400" b="0" dirty="0" smtClean="0"/>
              <a:t>録料・更新料は無料</a:t>
            </a:r>
            <a:endParaRPr lang="en-US" altLang="ja-JP" sz="2400" b="0" dirty="0" smtClean="0"/>
          </a:p>
          <a:p>
            <a:pPr lvl="1">
              <a:buFont typeface="Wingdings" panose="05000000000000000000" pitchFamily="2" charset="2"/>
              <a:buChar char="§"/>
            </a:pPr>
            <a:r>
              <a:rPr lang="ja-JP" altLang="en-US" sz="2400" b="0" dirty="0"/>
              <a:t>登</a:t>
            </a:r>
            <a:r>
              <a:rPr lang="ja-JP" altLang="en-US" sz="2400" b="0" dirty="0" smtClean="0"/>
              <a:t>録　≠　契約受注</a:t>
            </a:r>
            <a:endParaRPr lang="en-US" altLang="ja-JP" sz="2400" b="0" dirty="0" smtClean="0"/>
          </a:p>
          <a:p>
            <a:pPr lvl="1">
              <a:buFont typeface="Wingdings" panose="05000000000000000000" pitchFamily="2" charset="2"/>
              <a:buChar char="§"/>
            </a:pPr>
            <a:r>
              <a:rPr lang="ja-JP" altLang="en-US" sz="2400" b="0" dirty="0"/>
              <a:t>年</a:t>
            </a:r>
            <a:r>
              <a:rPr lang="ja-JP" altLang="en-US" sz="2400" b="0" dirty="0" smtClean="0"/>
              <a:t>次</a:t>
            </a:r>
            <a:r>
              <a:rPr lang="ja-JP" altLang="en-US" sz="2400" b="0" dirty="0"/>
              <a:t>更</a:t>
            </a:r>
            <a:r>
              <a:rPr lang="ja-JP" altLang="en-US" sz="2400" b="0" dirty="0" smtClean="0"/>
              <a:t>新</a:t>
            </a:r>
            <a:endParaRPr lang="en-US" altLang="ja-JP" sz="2400" b="0" dirty="0"/>
          </a:p>
          <a:p>
            <a:pPr marL="406400" lvl="1" indent="0">
              <a:buNone/>
            </a:pPr>
            <a:endParaRPr lang="en-US" altLang="ja-JP" sz="2200" dirty="0" smtClean="0"/>
          </a:p>
          <a:p>
            <a:pPr lvl="1">
              <a:buFont typeface="Wingdings" panose="05000000000000000000" pitchFamily="2" charset="2"/>
              <a:buChar char="ü"/>
            </a:pPr>
            <a:endParaRPr lang="en-US" altLang="ja-JP" sz="2200" dirty="0"/>
          </a:p>
          <a:p>
            <a:r>
              <a:rPr lang="en-US" altLang="ja-JP" sz="2600" dirty="0" smtClean="0"/>
              <a:t>Additional Information regarding SAM Registration</a:t>
            </a:r>
          </a:p>
          <a:p>
            <a:pPr lvl="1">
              <a:buFont typeface="Wingdings" panose="05000000000000000000" pitchFamily="2" charset="2"/>
              <a:buChar char="§"/>
            </a:pPr>
            <a:r>
              <a:rPr lang="en-US" altLang="ja-JP" sz="2400" b="0" dirty="0" smtClean="0"/>
              <a:t>Account Creation/ Renewing is </a:t>
            </a:r>
            <a:r>
              <a:rPr lang="en-US" altLang="ja-JP" sz="2400" b="0" u="sng" dirty="0" smtClean="0"/>
              <a:t>FREE</a:t>
            </a:r>
          </a:p>
          <a:p>
            <a:pPr lvl="1">
              <a:buFont typeface="Wingdings" panose="05000000000000000000" pitchFamily="2" charset="2"/>
              <a:buChar char="§"/>
            </a:pPr>
            <a:r>
              <a:rPr lang="en-US" altLang="ja-JP" sz="2400" b="0" dirty="0" smtClean="0"/>
              <a:t>SAM</a:t>
            </a:r>
            <a:r>
              <a:rPr lang="ja-JP" altLang="en-US" sz="2400" b="0" dirty="0" smtClean="0"/>
              <a:t> </a:t>
            </a:r>
            <a:r>
              <a:rPr lang="en-US" altLang="ja-JP" sz="2400" b="0" dirty="0" smtClean="0"/>
              <a:t>Registration does NOT guarantee contract award </a:t>
            </a:r>
          </a:p>
          <a:p>
            <a:pPr lvl="1">
              <a:buFont typeface="Wingdings" panose="05000000000000000000" pitchFamily="2" charset="2"/>
              <a:buChar char="§"/>
            </a:pPr>
            <a:r>
              <a:rPr lang="en-US" altLang="ja-JP" sz="2400" b="0" u="sng" dirty="0" smtClean="0"/>
              <a:t>Annually</a:t>
            </a:r>
            <a:r>
              <a:rPr lang="en-US" altLang="ja-JP" sz="2400" b="0" dirty="0" smtClean="0"/>
              <a:t> renew registration to keep your account active </a:t>
            </a:r>
          </a:p>
        </p:txBody>
      </p:sp>
      <p:pic>
        <p:nvPicPr>
          <p:cNvPr id="4" name="Picture 3"/>
          <p:cNvPicPr>
            <a:picLocks noChangeAspect="1"/>
          </p:cNvPicPr>
          <p:nvPr/>
        </p:nvPicPr>
        <p:blipFill>
          <a:blip r:embed="rId3"/>
          <a:stretch>
            <a:fillRect/>
          </a:stretch>
        </p:blipFill>
        <p:spPr>
          <a:xfrm>
            <a:off x="381000" y="85094"/>
            <a:ext cx="1117294" cy="1100237"/>
          </a:xfrm>
          <a:prstGeom prst="rect">
            <a:avLst/>
          </a:prstGeom>
        </p:spPr>
      </p:pic>
    </p:spTree>
    <p:extLst>
      <p:ext uri="{BB962C8B-B14F-4D97-AF65-F5344CB8AC3E}">
        <p14:creationId xmlns:p14="http://schemas.microsoft.com/office/powerpoint/2010/main" val="3451789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sz="3200" dirty="0" smtClean="0">
                <a:solidFill>
                  <a:schemeClr val="tx1"/>
                </a:solidFill>
              </a:rPr>
              <a:t>WAWF</a:t>
            </a:r>
            <a:r>
              <a:rPr lang="ja-JP" altLang="en-US" sz="3200" dirty="0" smtClean="0">
                <a:solidFill>
                  <a:schemeClr val="tx1"/>
                </a:solidFill>
              </a:rPr>
              <a:t>の登録</a:t>
            </a:r>
            <a:r>
              <a:rPr lang="en-US" sz="3200" dirty="0">
                <a:solidFill>
                  <a:schemeClr val="tx1"/>
                </a:solidFill>
              </a:rPr>
              <a:t/>
            </a:r>
            <a:br>
              <a:rPr lang="en-US" sz="3200" dirty="0">
                <a:solidFill>
                  <a:schemeClr val="tx1"/>
                </a:solidFill>
              </a:rPr>
            </a:br>
            <a:r>
              <a:rPr lang="en-US" altLang="ja-JP" sz="3200" dirty="0" smtClean="0">
                <a:solidFill>
                  <a:schemeClr val="tx1"/>
                </a:solidFill>
              </a:rPr>
              <a:t>WAWF Registration</a:t>
            </a:r>
            <a:endParaRPr lang="en-US" sz="3200" dirty="0">
              <a:solidFill>
                <a:schemeClr val="tx1"/>
              </a:solidFill>
            </a:endParaRPr>
          </a:p>
        </p:txBody>
      </p:sp>
      <p:sp>
        <p:nvSpPr>
          <p:cNvPr id="3" name="Content Placeholder 2"/>
          <p:cNvSpPr>
            <a:spLocks noGrp="1"/>
          </p:cNvSpPr>
          <p:nvPr>
            <p:ph idx="1"/>
          </p:nvPr>
        </p:nvSpPr>
        <p:spPr>
          <a:xfrm>
            <a:off x="215153" y="1384300"/>
            <a:ext cx="8740587" cy="4838700"/>
          </a:xfrm>
        </p:spPr>
        <p:txBody>
          <a:bodyPr/>
          <a:lstStyle/>
          <a:p>
            <a:r>
              <a:rPr lang="en-US" altLang="ja-JP" sz="2600" dirty="0" smtClean="0"/>
              <a:t>WAWF</a:t>
            </a:r>
            <a:r>
              <a:rPr lang="ja-JP" altLang="en-US" sz="2600" dirty="0" smtClean="0"/>
              <a:t>にて口座情報の登録</a:t>
            </a:r>
            <a:endParaRPr lang="en-US" altLang="ja-JP" sz="2600" dirty="0" smtClean="0"/>
          </a:p>
          <a:p>
            <a:pPr lvl="1"/>
            <a:r>
              <a:rPr lang="ja-JP" altLang="en-US" sz="2400" b="0" dirty="0" smtClean="0"/>
              <a:t>契約上、約款に基づき契約金額が口座間での取引に限定される場合、口座情報の登録が必須。</a:t>
            </a:r>
            <a:endParaRPr lang="en-US" altLang="ja-JP" sz="2400" b="0" dirty="0" smtClean="0"/>
          </a:p>
          <a:p>
            <a:pPr lvl="1"/>
            <a:r>
              <a:rPr lang="ja-JP" altLang="en-US" sz="2400" b="0" dirty="0" smtClean="0"/>
              <a:t>口座情報は</a:t>
            </a:r>
            <a:r>
              <a:rPr lang="en-US" sz="2000" b="0" dirty="0" smtClean="0">
                <a:hlinkClick r:id="rId3"/>
              </a:rPr>
              <a:t>https</a:t>
            </a:r>
            <a:r>
              <a:rPr lang="en-US" sz="2000" b="0" dirty="0">
                <a:hlinkClick r:id="rId3"/>
              </a:rPr>
              <a:t>://wawf.eb.mil</a:t>
            </a:r>
            <a:r>
              <a:rPr lang="en-US" sz="2000" b="0" dirty="0" smtClean="0">
                <a:hlinkClick r:id="rId3"/>
              </a:rPr>
              <a:t>/</a:t>
            </a:r>
            <a:r>
              <a:rPr lang="ja-JP" altLang="en-US" sz="2400" b="0" dirty="0" smtClean="0"/>
              <a:t>上で登録可能</a:t>
            </a:r>
            <a:endParaRPr lang="en-US" altLang="ja-JP" sz="2400" b="0" dirty="0" smtClean="0"/>
          </a:p>
          <a:p>
            <a:pPr marL="406400" lvl="1" indent="0">
              <a:buNone/>
            </a:pPr>
            <a:endParaRPr lang="en-US" sz="2600" dirty="0" smtClean="0"/>
          </a:p>
          <a:p>
            <a:pPr marL="406400" lvl="1" indent="0">
              <a:buNone/>
            </a:pPr>
            <a:endParaRPr lang="en-US" sz="2600" dirty="0" smtClean="0"/>
          </a:p>
          <a:p>
            <a:r>
              <a:rPr lang="en-US" altLang="ja-JP" sz="2600" dirty="0"/>
              <a:t>Registration of Account Information in </a:t>
            </a:r>
            <a:r>
              <a:rPr lang="en-US" altLang="ja-JP" sz="2600" dirty="0" smtClean="0"/>
              <a:t>WAWF</a:t>
            </a:r>
            <a:r>
              <a:rPr lang="ja-JP" altLang="en-US" sz="2600" dirty="0" smtClean="0"/>
              <a:t> </a:t>
            </a:r>
            <a:endParaRPr lang="en-US" altLang="ja-JP" sz="2600" dirty="0" smtClean="0"/>
          </a:p>
          <a:p>
            <a:pPr lvl="1"/>
            <a:r>
              <a:rPr lang="en-US" altLang="ja-JP" sz="2200" b="0" dirty="0" smtClean="0"/>
              <a:t>Billing information (bank account information) must be registered in WAWF in accordance with the contract clauses </a:t>
            </a:r>
          </a:p>
          <a:p>
            <a:pPr lvl="1"/>
            <a:r>
              <a:rPr lang="en-US" altLang="ja-JP" sz="2200" b="0" dirty="0" smtClean="0"/>
              <a:t>Registration procedures are available at: </a:t>
            </a:r>
            <a:r>
              <a:rPr lang="en-US" sz="2200" b="0" dirty="0" smtClean="0">
                <a:hlinkClick r:id="rId3"/>
              </a:rPr>
              <a:t>https</a:t>
            </a:r>
            <a:r>
              <a:rPr lang="en-US" sz="2200" b="0" dirty="0">
                <a:hlinkClick r:id="rId3"/>
              </a:rPr>
              <a:t>://wawf.eb.mil</a:t>
            </a:r>
            <a:r>
              <a:rPr lang="en-US" sz="2200" b="0" dirty="0" smtClean="0">
                <a:hlinkClick r:id="rId3"/>
              </a:rPr>
              <a:t>/</a:t>
            </a:r>
            <a:endParaRPr lang="en-US" sz="2200" b="0" dirty="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19</a:t>
            </a:fld>
            <a:endParaRPr lang="en-US" dirty="0">
              <a:solidFill>
                <a:schemeClr val="bg2"/>
              </a:solidFill>
            </a:endParaRPr>
          </a:p>
        </p:txBody>
      </p:sp>
      <p:pic>
        <p:nvPicPr>
          <p:cNvPr id="5" name="Picture 4"/>
          <p:cNvPicPr>
            <a:picLocks noChangeAspect="1"/>
          </p:cNvPicPr>
          <p:nvPr/>
        </p:nvPicPr>
        <p:blipFill>
          <a:blip r:embed="rId4"/>
          <a:stretch>
            <a:fillRect/>
          </a:stretch>
        </p:blipFill>
        <p:spPr>
          <a:xfrm>
            <a:off x="381000" y="85094"/>
            <a:ext cx="1117294" cy="1100237"/>
          </a:xfrm>
          <a:prstGeom prst="rect">
            <a:avLst/>
          </a:prstGeom>
        </p:spPr>
      </p:pic>
    </p:spTree>
    <p:extLst>
      <p:ext uri="{BB962C8B-B14F-4D97-AF65-F5344CB8AC3E}">
        <p14:creationId xmlns:p14="http://schemas.microsoft.com/office/powerpoint/2010/main" val="2794253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ja-JP" altLang="en-US" sz="2800" dirty="0" smtClean="0"/>
              <a:t>米国政府との契約</a:t>
            </a:r>
            <a:endParaRPr lang="en-US" sz="2800" dirty="0" smtClean="0"/>
          </a:p>
          <a:p>
            <a:pPr marL="514350" indent="-514350">
              <a:buFont typeface="+mj-lt"/>
              <a:buAutoNum type="arabicPeriod"/>
            </a:pPr>
            <a:r>
              <a:rPr lang="ja-JP" altLang="en-US" sz="2800" dirty="0" smtClean="0"/>
              <a:t>契約形態と凡例</a:t>
            </a:r>
            <a:endParaRPr lang="en-US" sz="2800" dirty="0" smtClean="0"/>
          </a:p>
          <a:p>
            <a:pPr marL="514350" indent="-514350">
              <a:buFont typeface="+mj-lt"/>
              <a:buAutoNum type="arabicPeriod"/>
            </a:pPr>
            <a:r>
              <a:rPr lang="ja-JP" altLang="en-US" sz="2800" dirty="0" smtClean="0"/>
              <a:t>入札準備</a:t>
            </a:r>
            <a:endParaRPr lang="en-US" sz="2800" dirty="0" smtClean="0"/>
          </a:p>
          <a:p>
            <a:pPr marL="514350" indent="-514350">
              <a:buFont typeface="+mj-lt"/>
              <a:buAutoNum type="arabicPeriod"/>
            </a:pPr>
            <a:r>
              <a:rPr lang="ja-JP" altLang="en-US" sz="2800" dirty="0" smtClean="0"/>
              <a:t>調達情報の閲覧方法</a:t>
            </a:r>
            <a:endParaRPr lang="en-US" sz="2800" dirty="0"/>
          </a:p>
          <a:p>
            <a:endParaRPr lang="en-US" sz="2400" dirty="0" smtClean="0"/>
          </a:p>
          <a:p>
            <a:pPr marL="0" indent="0">
              <a:buNone/>
            </a:pPr>
            <a:endParaRPr lang="en-US" altLang="ja-JP" sz="2800" dirty="0" smtClean="0"/>
          </a:p>
          <a:p>
            <a:pPr marL="0" indent="0">
              <a:buNone/>
            </a:pPr>
            <a:endParaRPr lang="en-US" altLang="ja-JP" sz="2800" dirty="0" smtClean="0"/>
          </a:p>
          <a:p>
            <a:pPr marL="514350" indent="-514350">
              <a:buFont typeface="+mj-lt"/>
              <a:buAutoNum type="arabicPeriod"/>
            </a:pPr>
            <a:r>
              <a:rPr lang="en-US" altLang="ja-JP" sz="2800" dirty="0" smtClean="0"/>
              <a:t>Contracting with the US Government</a:t>
            </a:r>
          </a:p>
          <a:p>
            <a:pPr marL="514350" indent="-514350">
              <a:buFont typeface="+mj-lt"/>
              <a:buAutoNum type="arabicPeriod"/>
            </a:pPr>
            <a:r>
              <a:rPr lang="en-US" altLang="ja-JP" sz="2800" dirty="0" smtClean="0"/>
              <a:t>Types and Examples of Contracts</a:t>
            </a:r>
          </a:p>
          <a:p>
            <a:pPr marL="514350" indent="-514350">
              <a:buFont typeface="+mj-lt"/>
              <a:buAutoNum type="arabicPeriod"/>
            </a:pPr>
            <a:r>
              <a:rPr lang="en-US" altLang="ja-JP" sz="2800" dirty="0" smtClean="0"/>
              <a:t>Preparing to Do Business</a:t>
            </a:r>
          </a:p>
          <a:p>
            <a:pPr marL="514350" indent="-514350">
              <a:buFont typeface="+mj-lt"/>
              <a:buAutoNum type="arabicPeriod"/>
            </a:pPr>
            <a:r>
              <a:rPr lang="en-US" altLang="ja-JP" sz="2800" dirty="0" smtClean="0"/>
              <a:t>Accessing</a:t>
            </a:r>
            <a:r>
              <a:rPr lang="ja-JP" altLang="en-US" sz="2800" dirty="0" smtClean="0"/>
              <a:t> </a:t>
            </a:r>
            <a:r>
              <a:rPr lang="en-US" altLang="ja-JP" sz="2800" dirty="0" smtClean="0"/>
              <a:t>Procurement</a:t>
            </a:r>
            <a:r>
              <a:rPr lang="ja-JP" altLang="en-US" sz="2800" dirty="0" smtClean="0"/>
              <a:t> </a:t>
            </a:r>
            <a:r>
              <a:rPr lang="en-US" altLang="ja-JP" sz="2800" dirty="0" smtClean="0"/>
              <a:t>Information</a:t>
            </a:r>
            <a:endParaRPr lang="en-US" altLang="ja-JP" sz="2800" dirty="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2</a:t>
            </a:fld>
            <a:endParaRPr lang="en-US" dirty="0">
              <a:solidFill>
                <a:schemeClr val="bg2"/>
              </a:solidFill>
            </a:endParaRPr>
          </a:p>
        </p:txBody>
      </p:sp>
      <p:sp>
        <p:nvSpPr>
          <p:cNvPr id="6" name="TextBox 5"/>
          <p:cNvSpPr txBox="1"/>
          <p:nvPr/>
        </p:nvSpPr>
        <p:spPr>
          <a:xfrm>
            <a:off x="1680519" y="98854"/>
            <a:ext cx="7069781" cy="1200329"/>
          </a:xfrm>
          <a:prstGeom prst="rect">
            <a:avLst/>
          </a:prstGeom>
          <a:noFill/>
        </p:spPr>
        <p:txBody>
          <a:bodyPr wrap="square" rtlCol="0">
            <a:spAutoFit/>
          </a:bodyPr>
          <a:lstStyle/>
          <a:p>
            <a:pPr algn="r"/>
            <a:r>
              <a:rPr lang="ja-JP" altLang="en-US" sz="3600" dirty="0"/>
              <a:t>概要</a:t>
            </a:r>
          </a:p>
          <a:p>
            <a:pPr algn="r"/>
            <a:r>
              <a:rPr lang="en-US" sz="3600" dirty="0" smtClean="0"/>
              <a:t>Outline</a:t>
            </a:r>
            <a:endParaRPr lang="en-US" sz="3600" dirty="0"/>
          </a:p>
        </p:txBody>
      </p:sp>
      <p:pic>
        <p:nvPicPr>
          <p:cNvPr id="2" name="Picture 1"/>
          <p:cNvPicPr>
            <a:picLocks noChangeAspect="1"/>
          </p:cNvPicPr>
          <p:nvPr/>
        </p:nvPicPr>
        <p:blipFill>
          <a:blip r:embed="rId2"/>
          <a:stretch>
            <a:fillRect/>
          </a:stretch>
        </p:blipFill>
        <p:spPr>
          <a:xfrm>
            <a:off x="381000" y="85094"/>
            <a:ext cx="1117294" cy="1100237"/>
          </a:xfrm>
          <a:prstGeom prst="rect">
            <a:avLst/>
          </a:prstGeom>
        </p:spPr>
      </p:pic>
    </p:spTree>
    <p:extLst>
      <p:ext uri="{BB962C8B-B14F-4D97-AF65-F5344CB8AC3E}">
        <p14:creationId xmlns:p14="http://schemas.microsoft.com/office/powerpoint/2010/main" val="37126201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24" y="76200"/>
            <a:ext cx="10186108" cy="1143000"/>
          </a:xfrm>
        </p:spPr>
        <p:txBody>
          <a:bodyPr/>
          <a:lstStyle/>
          <a:p>
            <a:r>
              <a:rPr lang="ja-JP" altLang="en-US" dirty="0" smtClean="0"/>
              <a:t>　　　　　　　</a:t>
            </a:r>
            <a:r>
              <a:rPr lang="ja-JP" altLang="en-US" sz="3200" dirty="0">
                <a:solidFill>
                  <a:schemeClr val="tx1"/>
                </a:solidFill>
              </a:rPr>
              <a:t>概要</a:t>
            </a:r>
            <a:br>
              <a:rPr lang="ja-JP" altLang="en-US" sz="3200" dirty="0">
                <a:solidFill>
                  <a:schemeClr val="tx1"/>
                </a:solidFill>
              </a:rPr>
            </a:br>
            <a:r>
              <a:rPr lang="en-US" sz="3200" dirty="0">
                <a:solidFill>
                  <a:schemeClr val="tx1"/>
                </a:solidFill>
              </a:rPr>
              <a:t>Outline</a:t>
            </a:r>
            <a:endParaRPr lang="en-US" altLang="ja-JP" sz="3200" dirty="0"/>
          </a:p>
        </p:txBody>
      </p:sp>
      <p:sp>
        <p:nvSpPr>
          <p:cNvPr id="3" name="Content Placeholder 2"/>
          <p:cNvSpPr>
            <a:spLocks noGrp="1"/>
          </p:cNvSpPr>
          <p:nvPr>
            <p:ph idx="1"/>
          </p:nvPr>
        </p:nvSpPr>
        <p:spPr/>
        <p:txBody>
          <a:bodyPr/>
          <a:lstStyle/>
          <a:p>
            <a:pPr marL="514350" indent="-514350">
              <a:buFont typeface="+mj-lt"/>
              <a:buAutoNum type="arabicPeriod"/>
            </a:pPr>
            <a:r>
              <a:rPr lang="ja-JP" altLang="en-US" sz="2800" dirty="0">
                <a:solidFill>
                  <a:schemeClr val="bg1">
                    <a:lumMod val="85000"/>
                  </a:schemeClr>
                </a:solidFill>
              </a:rPr>
              <a:t>米国政府との契約</a:t>
            </a:r>
            <a:endParaRPr lang="en-US" sz="2800" dirty="0">
              <a:solidFill>
                <a:schemeClr val="bg1">
                  <a:lumMod val="85000"/>
                </a:schemeClr>
              </a:solidFill>
            </a:endParaRPr>
          </a:p>
          <a:p>
            <a:pPr marL="514350" indent="-514350">
              <a:buFont typeface="+mj-lt"/>
              <a:buAutoNum type="arabicPeriod"/>
            </a:pPr>
            <a:r>
              <a:rPr lang="ja-JP" altLang="en-US" sz="2800" dirty="0">
                <a:solidFill>
                  <a:schemeClr val="bg1">
                    <a:lumMod val="85000"/>
                  </a:schemeClr>
                </a:solidFill>
              </a:rPr>
              <a:t>契約形態と凡例</a:t>
            </a:r>
            <a:endParaRPr lang="en-US" sz="2800" dirty="0">
              <a:solidFill>
                <a:schemeClr val="bg1">
                  <a:lumMod val="85000"/>
                </a:schemeClr>
              </a:solidFill>
            </a:endParaRPr>
          </a:p>
          <a:p>
            <a:pPr marL="514350" indent="-514350">
              <a:buFont typeface="+mj-lt"/>
              <a:buAutoNum type="arabicPeriod"/>
            </a:pPr>
            <a:r>
              <a:rPr lang="ja-JP" altLang="en-US" sz="2800" dirty="0">
                <a:solidFill>
                  <a:schemeClr val="bg1">
                    <a:lumMod val="85000"/>
                  </a:schemeClr>
                </a:solidFill>
              </a:rPr>
              <a:t>入札準備</a:t>
            </a:r>
            <a:endParaRPr lang="en-US" sz="2800" dirty="0">
              <a:solidFill>
                <a:schemeClr val="bg1">
                  <a:lumMod val="85000"/>
                </a:schemeClr>
              </a:solidFill>
            </a:endParaRPr>
          </a:p>
          <a:p>
            <a:pPr marL="514350" indent="-514350">
              <a:buFont typeface="+mj-lt"/>
              <a:buAutoNum type="arabicPeriod"/>
            </a:pPr>
            <a:r>
              <a:rPr lang="ja-JP" altLang="en-US" sz="2800" dirty="0" smtClean="0"/>
              <a:t>調達情</a:t>
            </a:r>
            <a:r>
              <a:rPr lang="ja-JP" altLang="en-US" sz="2800" dirty="0"/>
              <a:t>報の閲覧方法</a:t>
            </a:r>
            <a:endParaRPr lang="en-US" sz="2800" dirty="0"/>
          </a:p>
          <a:p>
            <a:endParaRPr lang="en-US" sz="2800" dirty="0">
              <a:solidFill>
                <a:schemeClr val="bg1">
                  <a:lumMod val="85000"/>
                </a:schemeClr>
              </a:solidFill>
            </a:endParaRPr>
          </a:p>
          <a:p>
            <a:pPr marL="0" indent="0">
              <a:buNone/>
            </a:pPr>
            <a:endParaRPr lang="en-US" altLang="ja-JP" sz="2800" dirty="0">
              <a:solidFill>
                <a:schemeClr val="bg1">
                  <a:lumMod val="85000"/>
                </a:schemeClr>
              </a:solidFill>
            </a:endParaRPr>
          </a:p>
          <a:p>
            <a:pPr marL="0" indent="0">
              <a:buNone/>
            </a:pPr>
            <a:endParaRPr lang="en-US" altLang="ja-JP" sz="2800" dirty="0">
              <a:solidFill>
                <a:schemeClr val="bg1">
                  <a:lumMod val="85000"/>
                </a:schemeClr>
              </a:solidFill>
            </a:endParaRPr>
          </a:p>
          <a:p>
            <a:pPr marL="514350" indent="-514350">
              <a:buFont typeface="+mj-lt"/>
              <a:buAutoNum type="arabicPeriod"/>
            </a:pPr>
            <a:r>
              <a:rPr lang="en-US" altLang="ja-JP" sz="2800" dirty="0">
                <a:solidFill>
                  <a:schemeClr val="bg1">
                    <a:lumMod val="85000"/>
                  </a:schemeClr>
                </a:solidFill>
              </a:rPr>
              <a:t>Contracting </a:t>
            </a:r>
            <a:r>
              <a:rPr lang="en-US" altLang="ja-JP" sz="2800" dirty="0" smtClean="0">
                <a:solidFill>
                  <a:schemeClr val="bg1">
                    <a:lumMod val="85000"/>
                  </a:schemeClr>
                </a:solidFill>
              </a:rPr>
              <a:t>with the </a:t>
            </a:r>
            <a:r>
              <a:rPr lang="en-US" altLang="ja-JP" sz="2800" dirty="0">
                <a:solidFill>
                  <a:schemeClr val="bg1">
                    <a:lumMod val="85000"/>
                  </a:schemeClr>
                </a:solidFill>
              </a:rPr>
              <a:t>US Government</a:t>
            </a:r>
          </a:p>
          <a:p>
            <a:pPr marL="514350" indent="-514350">
              <a:buFont typeface="+mj-lt"/>
              <a:buAutoNum type="arabicPeriod"/>
            </a:pPr>
            <a:r>
              <a:rPr lang="en-US" altLang="ja-JP" sz="2800" dirty="0">
                <a:solidFill>
                  <a:schemeClr val="bg1">
                    <a:lumMod val="85000"/>
                  </a:schemeClr>
                </a:solidFill>
              </a:rPr>
              <a:t>Types and Examples of Contracts</a:t>
            </a:r>
          </a:p>
          <a:p>
            <a:pPr marL="514350" indent="-514350">
              <a:buFont typeface="+mj-lt"/>
              <a:buAutoNum type="arabicPeriod"/>
            </a:pPr>
            <a:r>
              <a:rPr lang="en-US" altLang="ja-JP" sz="2800" dirty="0">
                <a:solidFill>
                  <a:schemeClr val="bg1">
                    <a:lumMod val="85000"/>
                  </a:schemeClr>
                </a:solidFill>
              </a:rPr>
              <a:t>Preparing to Do Business</a:t>
            </a:r>
          </a:p>
          <a:p>
            <a:pPr marL="514350" indent="-514350">
              <a:buFont typeface="+mj-lt"/>
              <a:buAutoNum type="arabicPeriod"/>
            </a:pPr>
            <a:r>
              <a:rPr lang="en-US" altLang="ja-JP" sz="2800" dirty="0"/>
              <a:t>Accessing</a:t>
            </a:r>
            <a:r>
              <a:rPr lang="ja-JP" altLang="en-US" sz="2800" dirty="0"/>
              <a:t> </a:t>
            </a:r>
            <a:r>
              <a:rPr lang="en-US" altLang="ja-JP" sz="2800" dirty="0"/>
              <a:t>Procurement</a:t>
            </a:r>
            <a:r>
              <a:rPr lang="ja-JP" altLang="en-US" sz="2800" dirty="0"/>
              <a:t> </a:t>
            </a:r>
            <a:r>
              <a:rPr lang="en-US" altLang="ja-JP" sz="2800" dirty="0"/>
              <a:t>Information</a:t>
            </a:r>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20</a:t>
            </a:fld>
            <a:endParaRPr lang="en-US" dirty="0">
              <a:solidFill>
                <a:schemeClr val="bg2"/>
              </a:solidFill>
            </a:endParaRPr>
          </a:p>
        </p:txBody>
      </p:sp>
      <p:pic>
        <p:nvPicPr>
          <p:cNvPr id="5" name="Picture 4"/>
          <p:cNvPicPr>
            <a:picLocks noChangeAspect="1"/>
          </p:cNvPicPr>
          <p:nvPr/>
        </p:nvPicPr>
        <p:blipFill>
          <a:blip r:embed="rId3"/>
          <a:stretch>
            <a:fillRect/>
          </a:stretch>
        </p:blipFill>
        <p:spPr>
          <a:xfrm>
            <a:off x="381000" y="85094"/>
            <a:ext cx="1117294" cy="1100237"/>
          </a:xfrm>
          <a:prstGeom prst="rect">
            <a:avLst/>
          </a:prstGeom>
        </p:spPr>
      </p:pic>
    </p:spTree>
    <p:extLst>
      <p:ext uri="{BB962C8B-B14F-4D97-AF65-F5344CB8AC3E}">
        <p14:creationId xmlns:p14="http://schemas.microsoft.com/office/powerpoint/2010/main" val="3782687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000" dirty="0" smtClean="0">
                <a:solidFill>
                  <a:schemeClr val="tx1"/>
                </a:solidFill>
              </a:rPr>
              <a:t>調達情報の閲覧方法</a:t>
            </a:r>
            <a:r>
              <a:rPr lang="en-US" sz="3000" dirty="0" smtClean="0">
                <a:solidFill>
                  <a:schemeClr val="tx1"/>
                </a:solidFill>
              </a:rPr>
              <a:t/>
            </a:r>
            <a:br>
              <a:rPr lang="en-US" sz="3000" dirty="0" smtClean="0">
                <a:solidFill>
                  <a:schemeClr val="tx1"/>
                </a:solidFill>
              </a:rPr>
            </a:br>
            <a:r>
              <a:rPr lang="en-US" altLang="ja-JP" sz="3000" dirty="0" smtClean="0">
                <a:solidFill>
                  <a:schemeClr val="tx1"/>
                </a:solidFill>
              </a:rPr>
              <a:t>Accessing Procurement Information</a:t>
            </a:r>
            <a:endParaRPr lang="en-US" sz="3000" dirty="0">
              <a:solidFill>
                <a:schemeClr val="tx1"/>
              </a:solidFill>
            </a:endParaRPr>
          </a:p>
        </p:txBody>
      </p:sp>
      <p:sp>
        <p:nvSpPr>
          <p:cNvPr id="3" name="Content Placeholder 2"/>
          <p:cNvSpPr>
            <a:spLocks noGrp="1"/>
          </p:cNvSpPr>
          <p:nvPr>
            <p:ph idx="1"/>
          </p:nvPr>
        </p:nvSpPr>
        <p:spPr/>
        <p:txBody>
          <a:bodyPr/>
          <a:lstStyle/>
          <a:p>
            <a:r>
              <a:rPr lang="en-US" altLang="ja-JP" sz="2600" dirty="0" smtClean="0"/>
              <a:t>FBO (Federal Business Opportunities)</a:t>
            </a:r>
          </a:p>
          <a:p>
            <a:pPr lvl="1">
              <a:spcAft>
                <a:spcPts val="1200"/>
              </a:spcAft>
            </a:pPr>
            <a:r>
              <a:rPr lang="en-US" altLang="ja-JP" sz="2000" dirty="0">
                <a:hlinkClick r:id="rId3"/>
              </a:rPr>
              <a:t>https://www.fbo.gov</a:t>
            </a:r>
            <a:r>
              <a:rPr lang="en-US" altLang="ja-JP" sz="2000" dirty="0" smtClean="0">
                <a:hlinkClick r:id="rId3"/>
              </a:rPr>
              <a:t>/</a:t>
            </a:r>
            <a:endParaRPr lang="en-US" altLang="ja-JP" sz="2000" dirty="0" smtClean="0"/>
          </a:p>
          <a:p>
            <a:r>
              <a:rPr lang="en-US" altLang="ja-JP" sz="2600" dirty="0" smtClean="0"/>
              <a:t>NECO</a:t>
            </a:r>
            <a:r>
              <a:rPr lang="ja-JP" altLang="en-US" sz="2600" dirty="0" smtClean="0"/>
              <a:t> </a:t>
            </a:r>
            <a:r>
              <a:rPr lang="en-US" altLang="ja-JP" sz="2600" dirty="0" smtClean="0"/>
              <a:t>(Navy Electronic Commerce Online)</a:t>
            </a:r>
          </a:p>
          <a:p>
            <a:pPr lvl="1">
              <a:spcAft>
                <a:spcPts val="1200"/>
              </a:spcAft>
            </a:pPr>
            <a:r>
              <a:rPr lang="en-US" altLang="ja-JP" sz="2000" dirty="0">
                <a:hlinkClick r:id="rId4"/>
              </a:rPr>
              <a:t>https://www.neco.navy.mil</a:t>
            </a:r>
            <a:r>
              <a:rPr lang="en-US" altLang="ja-JP" sz="2000" dirty="0" smtClean="0">
                <a:hlinkClick r:id="rId4"/>
              </a:rPr>
              <a:t>/</a:t>
            </a:r>
            <a:r>
              <a:rPr lang="en-US" altLang="ja-JP" sz="2000" dirty="0" smtClean="0"/>
              <a:t> </a:t>
            </a:r>
          </a:p>
          <a:p>
            <a:r>
              <a:rPr lang="en-US" altLang="ja-JP" sz="2600" dirty="0" err="1" smtClean="0"/>
              <a:t>AsiaNECO</a:t>
            </a:r>
            <a:r>
              <a:rPr lang="en-US" altLang="ja-JP" sz="2600" dirty="0"/>
              <a:t> </a:t>
            </a:r>
          </a:p>
          <a:p>
            <a:pPr lvl="1">
              <a:spcAft>
                <a:spcPts val="1200"/>
              </a:spcAft>
            </a:pPr>
            <a:r>
              <a:rPr lang="en-US" altLang="ja-JP" sz="2000" dirty="0" smtClean="0">
                <a:hlinkClick r:id="rId5"/>
              </a:rPr>
              <a:t>https</a:t>
            </a:r>
            <a:r>
              <a:rPr lang="en-US" altLang="ja-JP" sz="2000" dirty="0">
                <a:hlinkClick r:id="rId5"/>
              </a:rPr>
              <a:t>://asia.neco.navy.mil</a:t>
            </a:r>
            <a:r>
              <a:rPr lang="en-US" altLang="ja-JP" sz="2000" dirty="0" smtClean="0">
                <a:hlinkClick r:id="rId5"/>
              </a:rPr>
              <a:t>/</a:t>
            </a:r>
            <a:endParaRPr lang="en-US" altLang="ja-JP" sz="2000" dirty="0"/>
          </a:p>
          <a:p>
            <a:r>
              <a:rPr lang="en-US" altLang="ja-JP" sz="2600" dirty="0" err="1" smtClean="0"/>
              <a:t>GSAeBuy</a:t>
            </a:r>
            <a:r>
              <a:rPr lang="en-US" altLang="ja-JP" sz="2600" dirty="0" smtClean="0"/>
              <a:t> </a:t>
            </a:r>
          </a:p>
          <a:p>
            <a:pPr lvl="1">
              <a:spcAft>
                <a:spcPts val="1200"/>
              </a:spcAft>
            </a:pPr>
            <a:r>
              <a:rPr lang="en-US" altLang="ja-JP" sz="2000" dirty="0">
                <a:hlinkClick r:id="rId6"/>
              </a:rPr>
              <a:t>https://www.ebuy.gsa.gov/ebuy</a:t>
            </a:r>
            <a:r>
              <a:rPr lang="en-US" altLang="ja-JP" sz="2000" dirty="0" smtClean="0">
                <a:hlinkClick r:id="rId6"/>
              </a:rPr>
              <a:t>/</a:t>
            </a:r>
            <a:r>
              <a:rPr lang="en-US" altLang="ja-JP" sz="2000" dirty="0" smtClean="0"/>
              <a:t> </a:t>
            </a:r>
          </a:p>
          <a:p>
            <a:r>
              <a:rPr lang="en-US" altLang="ja-JP" sz="2600" dirty="0" smtClean="0"/>
              <a:t>CHESS (Computer Hardware Enterprise Software and Solutions)</a:t>
            </a:r>
          </a:p>
          <a:p>
            <a:pPr lvl="1"/>
            <a:r>
              <a:rPr lang="en-US" altLang="ja-JP" sz="2000" dirty="0">
                <a:hlinkClick r:id="rId7"/>
              </a:rPr>
              <a:t>https://asc.army.mil/web/portfolio-item/eis-chess</a:t>
            </a:r>
            <a:r>
              <a:rPr lang="en-US" altLang="ja-JP" sz="2000" dirty="0" smtClean="0">
                <a:hlinkClick r:id="rId7"/>
              </a:rPr>
              <a:t>/</a:t>
            </a:r>
            <a:r>
              <a:rPr lang="en-US" altLang="ja-JP" sz="2000" dirty="0" smtClean="0"/>
              <a:t> </a:t>
            </a:r>
          </a:p>
          <a:p>
            <a:pPr marL="0" indent="0">
              <a:buNone/>
            </a:pPr>
            <a:endParaRPr lang="en-US" altLang="ja-JP" sz="2800" dirty="0" smtClean="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21</a:t>
            </a:fld>
            <a:endParaRPr lang="en-US" dirty="0">
              <a:solidFill>
                <a:schemeClr val="bg2"/>
              </a:solidFill>
            </a:endParaRPr>
          </a:p>
        </p:txBody>
      </p:sp>
      <p:pic>
        <p:nvPicPr>
          <p:cNvPr id="5" name="Picture 4"/>
          <p:cNvPicPr>
            <a:picLocks noChangeAspect="1"/>
          </p:cNvPicPr>
          <p:nvPr/>
        </p:nvPicPr>
        <p:blipFill>
          <a:blip r:embed="rId8"/>
          <a:stretch>
            <a:fillRect/>
          </a:stretch>
        </p:blipFill>
        <p:spPr>
          <a:xfrm>
            <a:off x="381000" y="85094"/>
            <a:ext cx="1117294" cy="1100237"/>
          </a:xfrm>
          <a:prstGeom prst="rect">
            <a:avLst/>
          </a:prstGeom>
        </p:spPr>
      </p:pic>
    </p:spTree>
    <p:extLst>
      <p:ext uri="{BB962C8B-B14F-4D97-AF65-F5344CB8AC3E}">
        <p14:creationId xmlns:p14="http://schemas.microsoft.com/office/powerpoint/2010/main" val="411673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000" dirty="0" smtClean="0">
                <a:solidFill>
                  <a:schemeClr val="tx1"/>
                </a:solidFill>
              </a:rPr>
              <a:t>調達情報の閲覧方法</a:t>
            </a:r>
            <a:r>
              <a:rPr lang="en-US" sz="3000" dirty="0" smtClean="0">
                <a:solidFill>
                  <a:schemeClr val="tx1"/>
                </a:solidFill>
              </a:rPr>
              <a:t/>
            </a:r>
            <a:br>
              <a:rPr lang="en-US" sz="3000" dirty="0" smtClean="0">
                <a:solidFill>
                  <a:schemeClr val="tx1"/>
                </a:solidFill>
              </a:rPr>
            </a:br>
            <a:r>
              <a:rPr lang="en-US" altLang="ja-JP" sz="3000" dirty="0" smtClean="0">
                <a:solidFill>
                  <a:schemeClr val="tx1"/>
                </a:solidFill>
              </a:rPr>
              <a:t>Accessing Procurement Information</a:t>
            </a:r>
            <a:endParaRPr lang="en-US" sz="3000" dirty="0">
              <a:solidFill>
                <a:schemeClr val="tx1"/>
              </a:solidFill>
            </a:endParaRPr>
          </a:p>
        </p:txBody>
      </p:sp>
      <p:sp>
        <p:nvSpPr>
          <p:cNvPr id="3" name="Content Placeholder 2"/>
          <p:cNvSpPr>
            <a:spLocks noGrp="1"/>
          </p:cNvSpPr>
          <p:nvPr>
            <p:ph idx="1"/>
          </p:nvPr>
        </p:nvSpPr>
        <p:spPr/>
        <p:txBody>
          <a:bodyPr/>
          <a:lstStyle/>
          <a:p>
            <a:r>
              <a:rPr lang="en-US" altLang="ja-JP" sz="2600" dirty="0" smtClean="0"/>
              <a:t>FBO (Federal Business Opportunities)</a:t>
            </a:r>
          </a:p>
          <a:p>
            <a:pPr lvl="1">
              <a:spcAft>
                <a:spcPts val="1200"/>
              </a:spcAft>
            </a:pPr>
            <a:r>
              <a:rPr lang="en-US" altLang="ja-JP" sz="2000" dirty="0">
                <a:hlinkClick r:id="rId3"/>
              </a:rPr>
              <a:t>https://www.fbo.gov</a:t>
            </a:r>
            <a:r>
              <a:rPr lang="en-US" altLang="ja-JP" sz="2000" dirty="0" smtClean="0">
                <a:hlinkClick r:id="rId3"/>
              </a:rPr>
              <a:t>/</a:t>
            </a:r>
            <a:endParaRPr lang="en-US" altLang="ja-JP" sz="2000" dirty="0" smtClean="0"/>
          </a:p>
          <a:p>
            <a:r>
              <a:rPr lang="en-US" altLang="ja-JP" sz="2600" dirty="0" smtClean="0">
                <a:solidFill>
                  <a:schemeClr val="bg1">
                    <a:lumMod val="85000"/>
                  </a:schemeClr>
                </a:solidFill>
              </a:rPr>
              <a:t>NECO</a:t>
            </a:r>
            <a:r>
              <a:rPr lang="ja-JP" altLang="en-US" sz="2600" dirty="0" smtClean="0">
                <a:solidFill>
                  <a:schemeClr val="bg1">
                    <a:lumMod val="85000"/>
                  </a:schemeClr>
                </a:solidFill>
              </a:rPr>
              <a:t> </a:t>
            </a:r>
            <a:r>
              <a:rPr lang="en-US" altLang="ja-JP" sz="2600" dirty="0" smtClean="0">
                <a:solidFill>
                  <a:schemeClr val="bg1">
                    <a:lumMod val="85000"/>
                  </a:schemeClr>
                </a:solidFill>
              </a:rPr>
              <a:t>(Navy Electronic Commerce Online)</a:t>
            </a:r>
          </a:p>
          <a:p>
            <a:pPr lvl="1">
              <a:spcAft>
                <a:spcPts val="1200"/>
              </a:spcAft>
            </a:pPr>
            <a:r>
              <a:rPr lang="en-US" altLang="ja-JP" sz="2000" dirty="0">
                <a:solidFill>
                  <a:schemeClr val="bg1">
                    <a:lumMod val="85000"/>
                  </a:schemeClr>
                </a:solidFill>
              </a:rPr>
              <a:t>https://www.neco.navy.mil</a:t>
            </a:r>
            <a:r>
              <a:rPr lang="en-US" altLang="ja-JP" sz="2000" dirty="0" smtClean="0">
                <a:solidFill>
                  <a:schemeClr val="bg1">
                    <a:lumMod val="85000"/>
                  </a:schemeClr>
                </a:solidFill>
              </a:rPr>
              <a:t>/ </a:t>
            </a:r>
          </a:p>
          <a:p>
            <a:r>
              <a:rPr lang="en-US" altLang="ja-JP" sz="2600" dirty="0" err="1" smtClean="0">
                <a:solidFill>
                  <a:schemeClr val="bg1">
                    <a:lumMod val="85000"/>
                  </a:schemeClr>
                </a:solidFill>
              </a:rPr>
              <a:t>AsiaNECO</a:t>
            </a:r>
            <a:r>
              <a:rPr lang="en-US" altLang="ja-JP" sz="2600" dirty="0">
                <a:solidFill>
                  <a:schemeClr val="bg1">
                    <a:lumMod val="85000"/>
                  </a:schemeClr>
                </a:solidFill>
              </a:rPr>
              <a:t> </a:t>
            </a:r>
          </a:p>
          <a:p>
            <a:pPr lvl="1">
              <a:spcAft>
                <a:spcPts val="1200"/>
              </a:spcAft>
            </a:pPr>
            <a:r>
              <a:rPr lang="en-US" altLang="ja-JP" sz="2000" dirty="0" smtClean="0">
                <a:solidFill>
                  <a:schemeClr val="bg1">
                    <a:lumMod val="85000"/>
                  </a:schemeClr>
                </a:solidFill>
              </a:rPr>
              <a:t>https</a:t>
            </a:r>
            <a:r>
              <a:rPr lang="en-US" altLang="ja-JP" sz="2000" dirty="0">
                <a:solidFill>
                  <a:schemeClr val="bg1">
                    <a:lumMod val="85000"/>
                  </a:schemeClr>
                </a:solidFill>
              </a:rPr>
              <a:t>://asia.neco.navy.mil</a:t>
            </a:r>
            <a:r>
              <a:rPr lang="en-US" altLang="ja-JP" sz="2000" dirty="0" smtClean="0">
                <a:solidFill>
                  <a:schemeClr val="bg1">
                    <a:lumMod val="85000"/>
                  </a:schemeClr>
                </a:solidFill>
              </a:rPr>
              <a:t>/</a:t>
            </a:r>
            <a:endParaRPr lang="en-US" altLang="ja-JP" sz="2000" dirty="0">
              <a:solidFill>
                <a:schemeClr val="bg1">
                  <a:lumMod val="85000"/>
                </a:schemeClr>
              </a:solidFill>
            </a:endParaRPr>
          </a:p>
          <a:p>
            <a:r>
              <a:rPr lang="en-US" altLang="ja-JP" sz="2600" dirty="0" err="1" smtClean="0">
                <a:solidFill>
                  <a:schemeClr val="bg1">
                    <a:lumMod val="85000"/>
                  </a:schemeClr>
                </a:solidFill>
              </a:rPr>
              <a:t>GSAeBuy</a:t>
            </a:r>
            <a:r>
              <a:rPr lang="en-US" altLang="ja-JP" sz="2600" dirty="0" smtClean="0">
                <a:solidFill>
                  <a:schemeClr val="bg1">
                    <a:lumMod val="85000"/>
                  </a:schemeClr>
                </a:solidFill>
              </a:rPr>
              <a:t> </a:t>
            </a:r>
          </a:p>
          <a:p>
            <a:pPr lvl="1">
              <a:spcAft>
                <a:spcPts val="1200"/>
              </a:spcAft>
            </a:pPr>
            <a:r>
              <a:rPr lang="en-US" altLang="ja-JP" sz="2000" dirty="0">
                <a:solidFill>
                  <a:schemeClr val="bg1">
                    <a:lumMod val="85000"/>
                  </a:schemeClr>
                </a:solidFill>
              </a:rPr>
              <a:t>https://www.ebuy.gsa.gov/ebuy</a:t>
            </a:r>
            <a:r>
              <a:rPr lang="en-US" altLang="ja-JP" sz="2000" dirty="0" smtClean="0">
                <a:solidFill>
                  <a:schemeClr val="bg1">
                    <a:lumMod val="85000"/>
                  </a:schemeClr>
                </a:solidFill>
              </a:rPr>
              <a:t>/ </a:t>
            </a:r>
          </a:p>
          <a:p>
            <a:r>
              <a:rPr lang="en-US" altLang="ja-JP" sz="2600" dirty="0" smtClean="0">
                <a:solidFill>
                  <a:schemeClr val="bg1">
                    <a:lumMod val="85000"/>
                  </a:schemeClr>
                </a:solidFill>
              </a:rPr>
              <a:t>CHESS (Computer Hardware Enterprise Software and Solutions)</a:t>
            </a:r>
          </a:p>
          <a:p>
            <a:pPr lvl="1"/>
            <a:r>
              <a:rPr lang="en-US" altLang="ja-JP" sz="2000" dirty="0">
                <a:solidFill>
                  <a:schemeClr val="bg1">
                    <a:lumMod val="85000"/>
                  </a:schemeClr>
                </a:solidFill>
              </a:rPr>
              <a:t>https://asc.army.mil/web/portfolio-item/eis-chess</a:t>
            </a:r>
            <a:r>
              <a:rPr lang="en-US" altLang="ja-JP" sz="2000" dirty="0" smtClean="0">
                <a:solidFill>
                  <a:schemeClr val="bg1">
                    <a:lumMod val="85000"/>
                  </a:schemeClr>
                </a:solidFill>
              </a:rPr>
              <a:t>/ </a:t>
            </a:r>
          </a:p>
          <a:p>
            <a:pPr marL="0" indent="0">
              <a:buNone/>
            </a:pPr>
            <a:endParaRPr lang="en-US" altLang="ja-JP" sz="2800" dirty="0" smtClean="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22</a:t>
            </a:fld>
            <a:endParaRPr lang="en-US" dirty="0">
              <a:solidFill>
                <a:schemeClr val="bg2"/>
              </a:solidFill>
            </a:endParaRPr>
          </a:p>
        </p:txBody>
      </p:sp>
      <p:pic>
        <p:nvPicPr>
          <p:cNvPr id="5" name="Picture 4"/>
          <p:cNvPicPr>
            <a:picLocks noChangeAspect="1"/>
          </p:cNvPicPr>
          <p:nvPr/>
        </p:nvPicPr>
        <p:blipFill>
          <a:blip r:embed="rId4"/>
          <a:stretch>
            <a:fillRect/>
          </a:stretch>
        </p:blipFill>
        <p:spPr>
          <a:xfrm>
            <a:off x="381000" y="85094"/>
            <a:ext cx="1117294" cy="1100237"/>
          </a:xfrm>
          <a:prstGeom prst="rect">
            <a:avLst/>
          </a:prstGeom>
        </p:spPr>
      </p:pic>
    </p:spTree>
    <p:extLst>
      <p:ext uri="{BB962C8B-B14F-4D97-AF65-F5344CB8AC3E}">
        <p14:creationId xmlns:p14="http://schemas.microsoft.com/office/powerpoint/2010/main" val="8668479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a:solidFill>
                  <a:schemeClr val="tx1"/>
                </a:solidFill>
              </a:rPr>
              <a:t>調達</a:t>
            </a:r>
            <a:r>
              <a:rPr lang="ja-JP" altLang="en-US" sz="3200" dirty="0" smtClean="0">
                <a:solidFill>
                  <a:schemeClr val="tx1"/>
                </a:solidFill>
              </a:rPr>
              <a:t>情</a:t>
            </a:r>
            <a:r>
              <a:rPr lang="ja-JP" altLang="en-US" sz="3200" dirty="0">
                <a:solidFill>
                  <a:schemeClr val="tx1"/>
                </a:solidFill>
              </a:rPr>
              <a:t>報の閲覧方法</a:t>
            </a:r>
            <a:r>
              <a:rPr lang="ja-JP" altLang="en-US" sz="3200" dirty="0">
                <a:solidFill>
                  <a:srgbClr val="FF0000"/>
                </a:solidFill>
              </a:rPr>
              <a:t/>
            </a:r>
            <a:br>
              <a:rPr lang="ja-JP" altLang="en-US" sz="3200" dirty="0">
                <a:solidFill>
                  <a:srgbClr val="FF0000"/>
                </a:solidFill>
              </a:rPr>
            </a:br>
            <a:r>
              <a:rPr lang="en-US" altLang="ja-JP" sz="3200" dirty="0" smtClean="0">
                <a:solidFill>
                  <a:schemeClr val="tx1"/>
                </a:solidFill>
              </a:rPr>
              <a:t>FBO</a:t>
            </a:r>
            <a:r>
              <a:rPr lang="ja-JP" altLang="en-US" sz="3200" dirty="0" smtClean="0">
                <a:solidFill>
                  <a:schemeClr val="tx1"/>
                </a:solidFill>
              </a:rPr>
              <a:t> </a:t>
            </a:r>
            <a:r>
              <a:rPr lang="en-US" altLang="ja-JP" sz="3200" dirty="0" smtClean="0">
                <a:solidFill>
                  <a:schemeClr val="tx1"/>
                </a:solidFill>
              </a:rPr>
              <a:t>Search</a:t>
            </a:r>
            <a:r>
              <a:rPr lang="ja-JP" altLang="en-US" sz="3200" dirty="0" smtClean="0">
                <a:solidFill>
                  <a:schemeClr val="tx1"/>
                </a:solidFill>
              </a:rPr>
              <a:t> </a:t>
            </a:r>
            <a:r>
              <a:rPr lang="en-US" altLang="ja-JP" sz="3200" dirty="0" smtClean="0">
                <a:solidFill>
                  <a:schemeClr val="tx1"/>
                </a:solidFill>
              </a:rPr>
              <a:t>Portal</a:t>
            </a:r>
            <a:endParaRPr lang="en-US" sz="3200" dirty="0">
              <a:solidFill>
                <a:schemeClr val="tx1"/>
              </a:solidFill>
            </a:endParaRPr>
          </a:p>
        </p:txBody>
      </p:sp>
      <p:sp>
        <p:nvSpPr>
          <p:cNvPr id="3" name="Content Placeholder 2"/>
          <p:cNvSpPr>
            <a:spLocks noGrp="1"/>
          </p:cNvSpPr>
          <p:nvPr>
            <p:ph idx="1"/>
          </p:nvPr>
        </p:nvSpPr>
        <p:spPr>
          <a:xfrm>
            <a:off x="381000" y="1384300"/>
            <a:ext cx="3922059" cy="4838700"/>
          </a:xfrm>
        </p:spPr>
        <p:txBody>
          <a:bodyPr/>
          <a:lstStyle/>
          <a:p>
            <a:r>
              <a:rPr lang="en-US" altLang="ja-JP" sz="2800" dirty="0" smtClean="0"/>
              <a:t>Federal Business Opportunities</a:t>
            </a:r>
            <a:r>
              <a:rPr lang="ja-JP" altLang="en-US" sz="2800" dirty="0" smtClean="0"/>
              <a:t>の一例</a:t>
            </a:r>
            <a:endParaRPr lang="en-US" sz="2800" dirty="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23</a:t>
            </a:fld>
            <a:endParaRPr lang="en-US" dirty="0">
              <a:solidFill>
                <a:schemeClr val="bg2"/>
              </a:solidFill>
            </a:endParaRPr>
          </a:p>
        </p:txBody>
      </p:sp>
      <p:pic>
        <p:nvPicPr>
          <p:cNvPr id="5" name="Picture 4"/>
          <p:cNvPicPr/>
          <p:nvPr/>
        </p:nvPicPr>
        <p:blipFill rotWithShape="1">
          <a:blip r:embed="rId3"/>
          <a:srcRect t="16094" r="4968" b="35352"/>
          <a:stretch/>
        </p:blipFill>
        <p:spPr bwMode="auto">
          <a:xfrm>
            <a:off x="381000" y="3052483"/>
            <a:ext cx="8369300" cy="3475786"/>
          </a:xfrm>
          <a:prstGeom prst="rect">
            <a:avLst/>
          </a:prstGeom>
          <a:ln>
            <a:noFill/>
          </a:ln>
          <a:extLst>
            <a:ext uri="{53640926-AAD7-44D8-BBD7-CCE9431645EC}">
              <a14:shadowObscured xmlns:a14="http://schemas.microsoft.com/office/drawing/2010/main"/>
            </a:ext>
          </a:extLst>
        </p:spPr>
      </p:pic>
      <p:sp>
        <p:nvSpPr>
          <p:cNvPr id="10" name="Right Arrow 9"/>
          <p:cNvSpPr/>
          <p:nvPr/>
        </p:nvSpPr>
        <p:spPr>
          <a:xfrm>
            <a:off x="229636" y="5468433"/>
            <a:ext cx="662762" cy="4953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bwMode="auto">
          <a:xfrm>
            <a:off x="4652682" y="1276299"/>
            <a:ext cx="4097618" cy="1611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lnSpc>
                <a:spcPct val="100000"/>
              </a:lnSpc>
              <a:spcBef>
                <a:spcPts val="36"/>
              </a:spcBef>
              <a:spcAft>
                <a:spcPct val="0"/>
              </a:spcAft>
              <a:buClr>
                <a:srgbClr val="0C2D83"/>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lnSpc>
                <a:spcPct val="100000"/>
              </a:lnSpc>
              <a:spcBef>
                <a:spcPct val="20000"/>
              </a:spcBef>
              <a:spcAft>
                <a:spcPct val="0"/>
              </a:spcAft>
              <a:buClr>
                <a:srgbClr val="0C2D83"/>
              </a:buClr>
              <a:buSzPct val="80000"/>
              <a:buFont typeface="Wingdings" pitchFamily="2" charset="2"/>
              <a:buChar char="n"/>
              <a:defRPr sz="1800" b="1">
                <a:solidFill>
                  <a:schemeClr val="tx1"/>
                </a:solidFill>
                <a:latin typeface="+mn-lt"/>
              </a:defRPr>
            </a:lvl2pPr>
            <a:lvl3pPr marL="1027113" indent="-223838" algn="l" rtl="0" eaLnBrk="0" fontAlgn="base" hangingPunct="0">
              <a:lnSpc>
                <a:spcPct val="100000"/>
              </a:lnSpc>
              <a:spcBef>
                <a:spcPct val="20000"/>
              </a:spcBef>
              <a:spcAft>
                <a:spcPct val="0"/>
              </a:spcAft>
              <a:buClr>
                <a:srgbClr val="0C2D83"/>
              </a:buClr>
              <a:buSzPct val="80000"/>
              <a:buFont typeface="Wingdings" pitchFamily="2" charset="2"/>
              <a:buChar char="n"/>
              <a:defRPr sz="16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altLang="ja-JP" sz="2800" kern="0" dirty="0" smtClean="0"/>
              <a:t>One Example of Federal Business Opportunities</a:t>
            </a:r>
            <a:endParaRPr lang="en-US" sz="2800" kern="0" dirty="0"/>
          </a:p>
        </p:txBody>
      </p:sp>
      <p:pic>
        <p:nvPicPr>
          <p:cNvPr id="8" name="Picture 7"/>
          <p:cNvPicPr>
            <a:picLocks noChangeAspect="1"/>
          </p:cNvPicPr>
          <p:nvPr/>
        </p:nvPicPr>
        <p:blipFill>
          <a:blip r:embed="rId4"/>
          <a:stretch>
            <a:fillRect/>
          </a:stretch>
        </p:blipFill>
        <p:spPr>
          <a:xfrm>
            <a:off x="381000" y="85094"/>
            <a:ext cx="1117294" cy="1100237"/>
          </a:xfrm>
          <a:prstGeom prst="rect">
            <a:avLst/>
          </a:prstGeom>
        </p:spPr>
      </p:pic>
    </p:spTree>
    <p:extLst>
      <p:ext uri="{BB962C8B-B14F-4D97-AF65-F5344CB8AC3E}">
        <p14:creationId xmlns:p14="http://schemas.microsoft.com/office/powerpoint/2010/main" val="6498433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a:solidFill>
                  <a:schemeClr val="tx1"/>
                </a:solidFill>
              </a:rPr>
              <a:t>調達</a:t>
            </a:r>
            <a:r>
              <a:rPr lang="ja-JP" altLang="en-US" sz="3200" dirty="0" smtClean="0">
                <a:solidFill>
                  <a:schemeClr val="tx1"/>
                </a:solidFill>
              </a:rPr>
              <a:t>情</a:t>
            </a:r>
            <a:r>
              <a:rPr lang="ja-JP" altLang="en-US" sz="3200" dirty="0">
                <a:solidFill>
                  <a:schemeClr val="tx1"/>
                </a:solidFill>
              </a:rPr>
              <a:t>報の閲覧方法</a:t>
            </a:r>
            <a:br>
              <a:rPr lang="ja-JP" altLang="en-US" sz="3200" dirty="0">
                <a:solidFill>
                  <a:schemeClr val="tx1"/>
                </a:solidFill>
              </a:rPr>
            </a:br>
            <a:r>
              <a:rPr lang="en-US" altLang="ja-JP" sz="3200" dirty="0" smtClean="0">
                <a:solidFill>
                  <a:schemeClr val="tx1"/>
                </a:solidFill>
              </a:rPr>
              <a:t>FBO</a:t>
            </a:r>
            <a:r>
              <a:rPr lang="ja-JP" altLang="en-US" sz="3200" dirty="0" smtClean="0">
                <a:solidFill>
                  <a:schemeClr val="tx1"/>
                </a:solidFill>
              </a:rPr>
              <a:t> </a:t>
            </a:r>
            <a:r>
              <a:rPr lang="en-US" altLang="ja-JP" sz="3200" dirty="0" smtClean="0">
                <a:solidFill>
                  <a:schemeClr val="tx1"/>
                </a:solidFill>
              </a:rPr>
              <a:t>Keyword</a:t>
            </a:r>
            <a:r>
              <a:rPr lang="ja-JP" altLang="en-US" sz="3200" dirty="0" smtClean="0">
                <a:solidFill>
                  <a:schemeClr val="tx1"/>
                </a:solidFill>
              </a:rPr>
              <a:t> </a:t>
            </a:r>
            <a:r>
              <a:rPr lang="en-US" altLang="ja-JP" sz="3200" dirty="0" smtClean="0">
                <a:solidFill>
                  <a:schemeClr val="tx1"/>
                </a:solidFill>
              </a:rPr>
              <a:t>Search</a:t>
            </a:r>
            <a:endParaRPr lang="en-US" sz="3200" dirty="0">
              <a:solidFill>
                <a:schemeClr val="tx1"/>
              </a:solidFill>
            </a:endParaRPr>
          </a:p>
        </p:txBody>
      </p:sp>
      <p:sp>
        <p:nvSpPr>
          <p:cNvPr id="3" name="Content Placeholder 2"/>
          <p:cNvSpPr>
            <a:spLocks noGrp="1"/>
          </p:cNvSpPr>
          <p:nvPr>
            <p:ph idx="1"/>
          </p:nvPr>
        </p:nvSpPr>
        <p:spPr>
          <a:xfrm>
            <a:off x="85166" y="1312582"/>
            <a:ext cx="4701987" cy="5245100"/>
          </a:xfrm>
        </p:spPr>
        <p:txBody>
          <a:bodyPr/>
          <a:lstStyle/>
          <a:p>
            <a:r>
              <a:rPr lang="ja-JP" altLang="en-US" sz="2800" dirty="0"/>
              <a:t>閲</a:t>
            </a:r>
            <a:r>
              <a:rPr lang="ja-JP" altLang="en-US" sz="2800" dirty="0" smtClean="0"/>
              <a:t>覧・検索方法</a:t>
            </a:r>
            <a:endParaRPr lang="en-US" altLang="ja-JP" sz="2800" dirty="0"/>
          </a:p>
          <a:p>
            <a:pPr lvl="1">
              <a:buFont typeface="Wingdings" panose="05000000000000000000" pitchFamily="2" charset="2"/>
              <a:buChar char="§"/>
            </a:pPr>
            <a:r>
              <a:rPr lang="ja-JP" altLang="en-US" sz="2400" b="0" dirty="0" smtClean="0"/>
              <a:t>機</a:t>
            </a:r>
            <a:r>
              <a:rPr lang="ja-JP" altLang="en-US" sz="2400" b="0" dirty="0"/>
              <a:t>関</a:t>
            </a:r>
            <a:r>
              <a:rPr lang="ja-JP" altLang="en-US" sz="2400" b="0" dirty="0" smtClean="0"/>
              <a:t>名  </a:t>
            </a:r>
            <a:r>
              <a:rPr lang="en-US" altLang="ja-JP" sz="2400" b="0" dirty="0" smtClean="0"/>
              <a:t>(</a:t>
            </a:r>
            <a:r>
              <a:rPr lang="ja-JP" altLang="en-US" sz="2400" b="0" dirty="0" smtClean="0"/>
              <a:t>空軍・陸軍・海軍</a:t>
            </a:r>
            <a:r>
              <a:rPr lang="en-US" altLang="ja-JP" sz="2400" b="0" dirty="0" smtClean="0"/>
              <a:t>)</a:t>
            </a:r>
          </a:p>
          <a:p>
            <a:pPr lvl="1">
              <a:buFont typeface="Wingdings" panose="05000000000000000000" pitchFamily="2" charset="2"/>
              <a:buChar char="§"/>
            </a:pPr>
            <a:r>
              <a:rPr lang="en-US" altLang="ja-JP" sz="2400" b="0" dirty="0" err="1" smtClean="0"/>
              <a:t>DoDAAC</a:t>
            </a:r>
            <a:r>
              <a:rPr lang="en-US" altLang="ja-JP" sz="2400" b="0" dirty="0" smtClean="0"/>
              <a:t> </a:t>
            </a:r>
          </a:p>
          <a:p>
            <a:pPr lvl="2">
              <a:buFont typeface="Wingdings" panose="05000000000000000000" pitchFamily="2" charset="2"/>
              <a:buChar char="§"/>
            </a:pPr>
            <a:r>
              <a:rPr lang="en-US" altLang="ja-JP" sz="2200" b="0" dirty="0" smtClean="0"/>
              <a:t>FA5209 </a:t>
            </a:r>
            <a:r>
              <a:rPr lang="ja-JP" altLang="en-US" sz="2200" b="0" dirty="0" smtClean="0"/>
              <a:t>横田基地</a:t>
            </a:r>
            <a:r>
              <a:rPr lang="en-US" altLang="ja-JP" sz="2200" b="0" dirty="0" smtClean="0"/>
              <a:t> </a:t>
            </a:r>
          </a:p>
          <a:p>
            <a:pPr lvl="2">
              <a:buFont typeface="Wingdings" panose="05000000000000000000" pitchFamily="2" charset="2"/>
              <a:buChar char="§"/>
            </a:pPr>
            <a:r>
              <a:rPr lang="en-US" altLang="ja-JP" sz="2200" b="0" dirty="0" smtClean="0"/>
              <a:t>FA5205 </a:t>
            </a:r>
            <a:r>
              <a:rPr lang="ja-JP" altLang="en-US" sz="2200" b="0" dirty="0" smtClean="0"/>
              <a:t>三沢基地</a:t>
            </a:r>
            <a:endParaRPr lang="en-US" altLang="ja-JP" sz="2200" b="0" dirty="0"/>
          </a:p>
          <a:p>
            <a:pPr lvl="2">
              <a:buFont typeface="Wingdings" panose="05000000000000000000" pitchFamily="2" charset="2"/>
              <a:buChar char="§"/>
            </a:pPr>
            <a:r>
              <a:rPr lang="en-US" altLang="ja-JP" sz="2200" b="0" dirty="0" smtClean="0"/>
              <a:t>FA5270 </a:t>
            </a:r>
            <a:r>
              <a:rPr lang="ja-JP" altLang="en-US" sz="2200" b="0" dirty="0" smtClean="0"/>
              <a:t>嘉手納基地</a:t>
            </a:r>
            <a:r>
              <a:rPr lang="en-US" altLang="ja-JP" sz="2200" b="0" dirty="0" smtClean="0"/>
              <a:t>…</a:t>
            </a:r>
            <a:r>
              <a:rPr lang="ja-JP" altLang="en-US" sz="2200" b="0" dirty="0" smtClean="0"/>
              <a:t>等</a:t>
            </a:r>
            <a:endParaRPr lang="en-US" altLang="ja-JP" sz="2200" b="0" dirty="0" smtClean="0"/>
          </a:p>
          <a:p>
            <a:pPr lvl="1">
              <a:buFont typeface="Wingdings" panose="05000000000000000000" pitchFamily="2" charset="2"/>
              <a:buChar char="§"/>
            </a:pPr>
            <a:r>
              <a:rPr lang="ja-JP" altLang="en-US" sz="2400" b="0" dirty="0"/>
              <a:t>キーワー</a:t>
            </a:r>
            <a:r>
              <a:rPr lang="ja-JP" altLang="en-US" sz="2400" b="0" dirty="0" smtClean="0"/>
              <a:t>ド </a:t>
            </a:r>
            <a:r>
              <a:rPr lang="en-US" altLang="ja-JP" sz="2400" b="0" dirty="0" smtClean="0"/>
              <a:t>(Painting </a:t>
            </a:r>
            <a:r>
              <a:rPr lang="ja-JP" altLang="en-US" sz="2400" b="0" dirty="0"/>
              <a:t>等</a:t>
            </a:r>
            <a:r>
              <a:rPr lang="en-US" altLang="ja-JP" sz="2400" b="0" dirty="0" smtClean="0"/>
              <a:t>)</a:t>
            </a:r>
            <a:endParaRPr lang="en-US" altLang="ja-JP" sz="2400" b="0" dirty="0"/>
          </a:p>
          <a:p>
            <a:pPr lvl="1">
              <a:buFont typeface="Wingdings" panose="05000000000000000000" pitchFamily="2" charset="2"/>
              <a:buChar char="§"/>
            </a:pPr>
            <a:r>
              <a:rPr lang="ja-JP" altLang="en-US" sz="2400" b="0" dirty="0" smtClean="0"/>
              <a:t>入札案件番号</a:t>
            </a:r>
            <a:endParaRPr lang="en-US" altLang="ja-JP" sz="2400" b="0" dirty="0" smtClean="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24</a:t>
            </a:fld>
            <a:endParaRPr lang="en-US" dirty="0">
              <a:solidFill>
                <a:schemeClr val="bg2"/>
              </a:solidFill>
            </a:endParaRPr>
          </a:p>
        </p:txBody>
      </p:sp>
      <p:cxnSp>
        <p:nvCxnSpPr>
          <p:cNvPr id="7" name="Straight Connector 6"/>
          <p:cNvCxnSpPr/>
          <p:nvPr/>
        </p:nvCxnSpPr>
        <p:spPr>
          <a:xfrm>
            <a:off x="4787153" y="1210235"/>
            <a:ext cx="0" cy="5177118"/>
          </a:xfrm>
          <a:prstGeom prst="line">
            <a:avLst/>
          </a:prstGeom>
        </p:spPr>
        <p:style>
          <a:lnRef idx="2">
            <a:schemeClr val="dk1"/>
          </a:lnRef>
          <a:fillRef idx="0">
            <a:schemeClr val="dk1"/>
          </a:fillRef>
          <a:effectRef idx="1">
            <a:schemeClr val="dk1"/>
          </a:effectRef>
          <a:fontRef idx="minor">
            <a:schemeClr val="tx1"/>
          </a:fontRef>
        </p:style>
      </p:cxnSp>
      <p:pic>
        <p:nvPicPr>
          <p:cNvPr id="8" name="Picture 7"/>
          <p:cNvPicPr>
            <a:picLocks noChangeAspect="1"/>
          </p:cNvPicPr>
          <p:nvPr/>
        </p:nvPicPr>
        <p:blipFill>
          <a:blip r:embed="rId3"/>
          <a:stretch>
            <a:fillRect/>
          </a:stretch>
        </p:blipFill>
        <p:spPr>
          <a:xfrm>
            <a:off x="381000" y="85094"/>
            <a:ext cx="1117294" cy="1100237"/>
          </a:xfrm>
          <a:prstGeom prst="rect">
            <a:avLst/>
          </a:prstGeom>
        </p:spPr>
      </p:pic>
      <p:sp>
        <p:nvSpPr>
          <p:cNvPr id="9" name="Content Placeholder 2"/>
          <p:cNvSpPr txBox="1">
            <a:spLocks/>
          </p:cNvSpPr>
          <p:nvPr/>
        </p:nvSpPr>
        <p:spPr bwMode="auto">
          <a:xfrm>
            <a:off x="4787153" y="1312582"/>
            <a:ext cx="4257695" cy="5245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lnSpc>
                <a:spcPct val="100000"/>
              </a:lnSpc>
              <a:spcBef>
                <a:spcPts val="36"/>
              </a:spcBef>
              <a:spcAft>
                <a:spcPct val="0"/>
              </a:spcAft>
              <a:buClr>
                <a:srgbClr val="0C2D83"/>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lnSpc>
                <a:spcPct val="100000"/>
              </a:lnSpc>
              <a:spcBef>
                <a:spcPct val="20000"/>
              </a:spcBef>
              <a:spcAft>
                <a:spcPct val="0"/>
              </a:spcAft>
              <a:buClr>
                <a:srgbClr val="0C2D83"/>
              </a:buClr>
              <a:buSzPct val="80000"/>
              <a:buFont typeface="Wingdings" pitchFamily="2" charset="2"/>
              <a:buChar char="n"/>
              <a:defRPr sz="1800" b="1">
                <a:solidFill>
                  <a:schemeClr val="tx1"/>
                </a:solidFill>
                <a:latin typeface="+mn-lt"/>
              </a:defRPr>
            </a:lvl2pPr>
            <a:lvl3pPr marL="1027113" indent="-223838" algn="l" rtl="0" eaLnBrk="0" fontAlgn="base" hangingPunct="0">
              <a:lnSpc>
                <a:spcPct val="100000"/>
              </a:lnSpc>
              <a:spcBef>
                <a:spcPct val="20000"/>
              </a:spcBef>
              <a:spcAft>
                <a:spcPct val="0"/>
              </a:spcAft>
              <a:buClr>
                <a:srgbClr val="0C2D83"/>
              </a:buClr>
              <a:buSzPct val="80000"/>
              <a:buFont typeface="Wingdings" pitchFamily="2" charset="2"/>
              <a:buChar char="n"/>
              <a:defRPr sz="16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r>
              <a:rPr lang="en-US" altLang="ja-JP" sz="2800" kern="0" dirty="0" smtClean="0"/>
              <a:t>Search by:</a:t>
            </a:r>
          </a:p>
          <a:p>
            <a:pPr lvl="1">
              <a:buFont typeface="Wingdings" pitchFamily="2" charset="2"/>
              <a:buChar char="§"/>
            </a:pPr>
            <a:r>
              <a:rPr lang="en-US" altLang="ja-JP" sz="2400" b="0" kern="0" dirty="0" smtClean="0"/>
              <a:t>Agency Type (AF, Army, Navy)</a:t>
            </a:r>
          </a:p>
          <a:p>
            <a:pPr lvl="1">
              <a:buFont typeface="Wingdings" pitchFamily="2" charset="2"/>
              <a:buChar char="§"/>
            </a:pPr>
            <a:r>
              <a:rPr lang="en-US" altLang="ja-JP" sz="2400" b="0" kern="0" dirty="0" err="1" smtClean="0"/>
              <a:t>DoDAAC</a:t>
            </a:r>
            <a:r>
              <a:rPr lang="en-US" altLang="ja-JP" sz="2400" b="0" kern="0" dirty="0" smtClean="0"/>
              <a:t> </a:t>
            </a:r>
          </a:p>
          <a:p>
            <a:pPr lvl="2">
              <a:buFont typeface="Wingdings" pitchFamily="2" charset="2"/>
              <a:buChar char="§"/>
            </a:pPr>
            <a:r>
              <a:rPr lang="en-US" altLang="ja-JP" sz="2200" b="0" kern="0" dirty="0" smtClean="0"/>
              <a:t>FA5209 = Yokota</a:t>
            </a:r>
          </a:p>
          <a:p>
            <a:pPr lvl="2">
              <a:buFont typeface="Wingdings" pitchFamily="2" charset="2"/>
              <a:buChar char="§"/>
            </a:pPr>
            <a:r>
              <a:rPr lang="en-US" altLang="ja-JP" sz="2200" b="0" kern="0" dirty="0" smtClean="0"/>
              <a:t>FA5205 = Misawa</a:t>
            </a:r>
          </a:p>
          <a:p>
            <a:pPr lvl="2">
              <a:buFont typeface="Wingdings" pitchFamily="2" charset="2"/>
              <a:buChar char="§"/>
            </a:pPr>
            <a:r>
              <a:rPr lang="en-US" altLang="ja-JP" sz="2200" b="0" kern="0" dirty="0" smtClean="0"/>
              <a:t>FA5270 = </a:t>
            </a:r>
            <a:r>
              <a:rPr lang="en-US" altLang="ja-JP" sz="2200" b="0" kern="0" dirty="0" err="1" smtClean="0"/>
              <a:t>Kadena</a:t>
            </a:r>
            <a:endParaRPr lang="en-US" altLang="ja-JP" sz="2200" b="0" kern="0" dirty="0" smtClean="0"/>
          </a:p>
          <a:p>
            <a:pPr lvl="1">
              <a:buFont typeface="Wingdings" pitchFamily="2" charset="2"/>
              <a:buChar char="§"/>
            </a:pPr>
            <a:r>
              <a:rPr lang="en-US" altLang="ja-JP" sz="2400" b="0" kern="0" dirty="0" smtClean="0"/>
              <a:t>Keyword</a:t>
            </a:r>
            <a:r>
              <a:rPr lang="ja-JP" altLang="en-US" sz="2400" b="0" kern="0" dirty="0" smtClean="0"/>
              <a:t> </a:t>
            </a:r>
            <a:r>
              <a:rPr lang="en-US" altLang="ja-JP" sz="2400" b="0" kern="0" dirty="0" smtClean="0"/>
              <a:t>(e.g. painting)</a:t>
            </a:r>
          </a:p>
          <a:p>
            <a:pPr lvl="1">
              <a:buFont typeface="Wingdings" pitchFamily="2" charset="2"/>
              <a:buChar char="§"/>
            </a:pPr>
            <a:r>
              <a:rPr lang="en-US" altLang="ja-JP" sz="2400" b="0" kern="0" dirty="0" smtClean="0"/>
              <a:t>Solicitation Number</a:t>
            </a:r>
          </a:p>
        </p:txBody>
      </p:sp>
    </p:spTree>
    <p:extLst>
      <p:ext uri="{BB962C8B-B14F-4D97-AF65-F5344CB8AC3E}">
        <p14:creationId xmlns:p14="http://schemas.microsoft.com/office/powerpoint/2010/main" val="1609579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smtClean="0">
                <a:solidFill>
                  <a:schemeClr val="tx1"/>
                </a:solidFill>
              </a:rPr>
              <a:t>調達情報の閲覧方法</a:t>
            </a:r>
            <a:r>
              <a:rPr lang="ja-JP" altLang="en-US" sz="3200" dirty="0">
                <a:solidFill>
                  <a:schemeClr val="tx1"/>
                </a:solidFill>
              </a:rPr>
              <a:t/>
            </a:r>
            <a:br>
              <a:rPr lang="ja-JP" altLang="en-US" sz="3200" dirty="0">
                <a:solidFill>
                  <a:schemeClr val="tx1"/>
                </a:solidFill>
              </a:rPr>
            </a:br>
            <a:r>
              <a:rPr lang="en-US" altLang="ja-JP" sz="3200" dirty="0" smtClean="0">
                <a:solidFill>
                  <a:schemeClr val="tx1"/>
                </a:solidFill>
              </a:rPr>
              <a:t>Types</a:t>
            </a:r>
            <a:r>
              <a:rPr lang="ja-JP" altLang="en-US" sz="3200" dirty="0" smtClean="0">
                <a:solidFill>
                  <a:schemeClr val="tx1"/>
                </a:solidFill>
              </a:rPr>
              <a:t> </a:t>
            </a:r>
            <a:r>
              <a:rPr lang="en-US" altLang="ja-JP" sz="3200" dirty="0" smtClean="0">
                <a:solidFill>
                  <a:schemeClr val="tx1"/>
                </a:solidFill>
              </a:rPr>
              <a:t>of</a:t>
            </a:r>
            <a:r>
              <a:rPr lang="ja-JP" altLang="en-US" sz="3200" dirty="0" smtClean="0">
                <a:solidFill>
                  <a:schemeClr val="tx1"/>
                </a:solidFill>
              </a:rPr>
              <a:t> </a:t>
            </a:r>
            <a:r>
              <a:rPr lang="en-US" altLang="ja-JP" sz="3200" dirty="0" smtClean="0">
                <a:solidFill>
                  <a:schemeClr val="tx1"/>
                </a:solidFill>
              </a:rPr>
              <a:t>Posts in FBO</a:t>
            </a:r>
            <a:endParaRPr lang="en-US" sz="3200" dirty="0">
              <a:solidFill>
                <a:schemeClr val="tx1"/>
              </a:solidFill>
            </a:endParaRPr>
          </a:p>
        </p:txBody>
      </p:sp>
      <p:sp>
        <p:nvSpPr>
          <p:cNvPr id="3" name="Content Placeholder 2"/>
          <p:cNvSpPr>
            <a:spLocks noGrp="1"/>
          </p:cNvSpPr>
          <p:nvPr>
            <p:ph idx="1"/>
          </p:nvPr>
        </p:nvSpPr>
        <p:spPr>
          <a:xfrm>
            <a:off x="381000" y="1219200"/>
            <a:ext cx="8369300" cy="5056841"/>
          </a:xfrm>
        </p:spPr>
        <p:txBody>
          <a:bodyPr/>
          <a:lstStyle/>
          <a:p>
            <a:r>
              <a:rPr lang="ja-JP" altLang="en-US" sz="2800" dirty="0" smtClean="0"/>
              <a:t>調達情報の種類</a:t>
            </a:r>
            <a:endParaRPr lang="en-US" altLang="ja-JP" sz="2800" dirty="0" smtClean="0"/>
          </a:p>
          <a:p>
            <a:pPr lvl="1"/>
            <a:r>
              <a:rPr lang="ja-JP" altLang="en-US" sz="2600" b="0" dirty="0"/>
              <a:t>情報要請</a:t>
            </a:r>
            <a:endParaRPr lang="en-US" altLang="ja-JP" sz="2600" b="0" dirty="0"/>
          </a:p>
          <a:p>
            <a:pPr lvl="1"/>
            <a:r>
              <a:rPr lang="ja-JP" altLang="en-US" sz="2600" b="0" dirty="0" smtClean="0"/>
              <a:t>事</a:t>
            </a:r>
            <a:r>
              <a:rPr lang="ja-JP" altLang="en-US" sz="2600" b="0" dirty="0" smtClean="0"/>
              <a:t>前公示　</a:t>
            </a:r>
            <a:endParaRPr lang="en-US" altLang="ja-JP" sz="2600" b="0" dirty="0" smtClean="0"/>
          </a:p>
          <a:p>
            <a:pPr lvl="1"/>
            <a:r>
              <a:rPr lang="ja-JP" altLang="en-US" sz="2600" b="0" dirty="0" smtClean="0"/>
              <a:t>入札公示　</a:t>
            </a:r>
            <a:endParaRPr lang="en-US" altLang="ja-JP" sz="2600" b="0" dirty="0" smtClean="0"/>
          </a:p>
          <a:p>
            <a:pPr lvl="1"/>
            <a:r>
              <a:rPr lang="ja-JP" altLang="en-US" sz="2600" b="0" dirty="0"/>
              <a:t>落</a:t>
            </a:r>
            <a:r>
              <a:rPr lang="ja-JP" altLang="en-US" sz="2600" b="0" dirty="0" smtClean="0"/>
              <a:t>札</a:t>
            </a:r>
            <a:r>
              <a:rPr lang="ja-JP" altLang="en-US" sz="2600" b="0" dirty="0"/>
              <a:t>情報</a:t>
            </a:r>
            <a:r>
              <a:rPr lang="ja-JP" altLang="en-US" sz="2600" b="0" dirty="0" smtClean="0"/>
              <a:t>　</a:t>
            </a:r>
            <a:endParaRPr lang="en-US" altLang="ja-JP" sz="2600" b="0" dirty="0" smtClean="0"/>
          </a:p>
          <a:p>
            <a:pPr marL="406400" lvl="1" indent="0">
              <a:buNone/>
            </a:pPr>
            <a:endParaRPr lang="en-US" altLang="ja-JP" sz="2800" dirty="0" smtClean="0"/>
          </a:p>
          <a:p>
            <a:r>
              <a:rPr lang="en-US" altLang="ja-JP" sz="2800" dirty="0" smtClean="0"/>
              <a:t>Types of Procurement Posts</a:t>
            </a:r>
            <a:r>
              <a:rPr lang="ja-JP" altLang="en-US" sz="2800" dirty="0"/>
              <a:t> </a:t>
            </a:r>
            <a:r>
              <a:rPr lang="en-US" altLang="ja-JP" sz="2800" dirty="0" smtClean="0"/>
              <a:t>in </a:t>
            </a:r>
            <a:r>
              <a:rPr lang="en-US" altLang="ja-JP" sz="2800" dirty="0" smtClean="0"/>
              <a:t>FBO</a:t>
            </a:r>
          </a:p>
          <a:p>
            <a:pPr lvl="1"/>
            <a:r>
              <a:rPr lang="en-US" altLang="ja-JP" sz="2400" b="0" dirty="0"/>
              <a:t>Sources Sought</a:t>
            </a:r>
          </a:p>
          <a:p>
            <a:pPr lvl="1"/>
            <a:r>
              <a:rPr lang="en-US" altLang="ja-JP" sz="2400" b="0" dirty="0" smtClean="0"/>
              <a:t>Pre-solicitation </a:t>
            </a:r>
            <a:endParaRPr lang="en-US" altLang="ja-JP" sz="2400" b="0" dirty="0" smtClean="0"/>
          </a:p>
          <a:p>
            <a:pPr lvl="1"/>
            <a:r>
              <a:rPr lang="en-US" altLang="ja-JP" sz="2600" b="0" dirty="0"/>
              <a:t>Combined Synopsis/ solicitation </a:t>
            </a:r>
          </a:p>
          <a:p>
            <a:pPr lvl="1"/>
            <a:r>
              <a:rPr lang="en-US" altLang="ja-JP" sz="2600" b="0" dirty="0"/>
              <a:t>Award notice </a:t>
            </a:r>
          </a:p>
          <a:p>
            <a:endParaRPr lang="en-US" altLang="ja-JP" sz="2800" dirty="0"/>
          </a:p>
          <a:p>
            <a:endParaRPr lang="en-US" altLang="ja-JP" sz="2800" dirty="0" smtClean="0"/>
          </a:p>
          <a:p>
            <a:pPr marL="0" indent="0">
              <a:buNone/>
            </a:pPr>
            <a:endParaRPr lang="en-US" altLang="ja-JP" sz="2400" dirty="0" smtClean="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25</a:t>
            </a:fld>
            <a:endParaRPr lang="en-US" dirty="0">
              <a:solidFill>
                <a:schemeClr val="bg2"/>
              </a:solidFill>
            </a:endParaRPr>
          </a:p>
        </p:txBody>
      </p:sp>
      <p:pic>
        <p:nvPicPr>
          <p:cNvPr id="5" name="Picture 4"/>
          <p:cNvPicPr>
            <a:picLocks noChangeAspect="1"/>
          </p:cNvPicPr>
          <p:nvPr/>
        </p:nvPicPr>
        <p:blipFill>
          <a:blip r:embed="rId3"/>
          <a:stretch>
            <a:fillRect/>
          </a:stretch>
        </p:blipFill>
        <p:spPr>
          <a:xfrm>
            <a:off x="381000" y="85094"/>
            <a:ext cx="1117294" cy="1100237"/>
          </a:xfrm>
          <a:prstGeom prst="rect">
            <a:avLst/>
          </a:prstGeom>
        </p:spPr>
      </p:pic>
    </p:spTree>
    <p:extLst>
      <p:ext uri="{BB962C8B-B14F-4D97-AF65-F5344CB8AC3E}">
        <p14:creationId xmlns:p14="http://schemas.microsoft.com/office/powerpoint/2010/main" val="1976869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smtClean="0">
                <a:solidFill>
                  <a:schemeClr val="tx1"/>
                </a:solidFill>
              </a:rPr>
              <a:t>質問</a:t>
            </a:r>
            <a:r>
              <a:rPr lang="ja-JP" altLang="en-US" sz="3200" dirty="0">
                <a:solidFill>
                  <a:schemeClr val="tx1"/>
                </a:solidFill>
              </a:rPr>
              <a:t/>
            </a:r>
            <a:br>
              <a:rPr lang="ja-JP" altLang="en-US" sz="3200" dirty="0">
                <a:solidFill>
                  <a:schemeClr val="tx1"/>
                </a:solidFill>
              </a:rPr>
            </a:br>
            <a:r>
              <a:rPr lang="en-US" altLang="ja-JP" sz="3200" dirty="0" smtClean="0">
                <a:solidFill>
                  <a:schemeClr val="tx1"/>
                </a:solidFill>
              </a:rPr>
              <a:t>Questions?</a:t>
            </a:r>
            <a:endParaRPr lang="en-US" sz="3200" dirty="0">
              <a:solidFill>
                <a:schemeClr val="tx1"/>
              </a:solidFill>
            </a:endParaRPr>
          </a:p>
        </p:txBody>
      </p:sp>
      <p:sp>
        <p:nvSpPr>
          <p:cNvPr id="3" name="Content Placeholder 2"/>
          <p:cNvSpPr>
            <a:spLocks noGrp="1"/>
          </p:cNvSpPr>
          <p:nvPr>
            <p:ph idx="1"/>
          </p:nvPr>
        </p:nvSpPr>
        <p:spPr>
          <a:xfrm>
            <a:off x="381000" y="1219200"/>
            <a:ext cx="8369300" cy="5056841"/>
          </a:xfrm>
        </p:spPr>
        <p:txBody>
          <a:bodyPr/>
          <a:lstStyle/>
          <a:p>
            <a:pPr marL="0" indent="0">
              <a:buNone/>
            </a:pPr>
            <a:endParaRPr lang="en-US" altLang="ja-JP" sz="2800" dirty="0" smtClean="0"/>
          </a:p>
          <a:p>
            <a:pPr marL="0" indent="0">
              <a:buNone/>
            </a:pPr>
            <a:endParaRPr lang="en-US" altLang="ja-JP" sz="2400" dirty="0" smtClean="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26</a:t>
            </a:fld>
            <a:endParaRPr lang="en-US" dirty="0">
              <a:solidFill>
                <a:schemeClr val="bg2"/>
              </a:solidFill>
            </a:endParaRPr>
          </a:p>
        </p:txBody>
      </p:sp>
      <p:pic>
        <p:nvPicPr>
          <p:cNvPr id="5" name="Picture 4"/>
          <p:cNvPicPr>
            <a:picLocks noChangeAspect="1"/>
          </p:cNvPicPr>
          <p:nvPr/>
        </p:nvPicPr>
        <p:blipFill>
          <a:blip r:embed="rId3"/>
          <a:stretch>
            <a:fillRect/>
          </a:stretch>
        </p:blipFill>
        <p:spPr>
          <a:xfrm>
            <a:off x="381000" y="85094"/>
            <a:ext cx="1117294" cy="1100237"/>
          </a:xfrm>
          <a:prstGeom prst="rect">
            <a:avLst/>
          </a:prstGeom>
        </p:spPr>
      </p:pic>
      <p:pic>
        <p:nvPicPr>
          <p:cNvPr id="6" name="Picture 5" descr="C:\Users\1235460838A\Pictures\hello-under-construction-26456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9049" y="1881281"/>
            <a:ext cx="5037723" cy="41658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6839" y="1273276"/>
            <a:ext cx="1650078" cy="2690949"/>
          </a:xfrm>
          <a:prstGeom prst="rect">
            <a:avLst/>
          </a:prstGeom>
        </p:spPr>
      </p:pic>
    </p:spTree>
    <p:extLst>
      <p:ext uri="{BB962C8B-B14F-4D97-AF65-F5344CB8AC3E}">
        <p14:creationId xmlns:p14="http://schemas.microsoft.com/office/powerpoint/2010/main" val="2348454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ja-JP" altLang="en-US" sz="2800" dirty="0" smtClean="0"/>
              <a:t>米国政府との契約</a:t>
            </a:r>
            <a:endParaRPr lang="en-US" sz="2800" dirty="0" smtClean="0"/>
          </a:p>
          <a:p>
            <a:pPr marL="514350" indent="-514350">
              <a:buFont typeface="+mj-lt"/>
              <a:buAutoNum type="arabicPeriod"/>
            </a:pPr>
            <a:r>
              <a:rPr lang="ja-JP" altLang="en-US" sz="2800" dirty="0" smtClean="0">
                <a:solidFill>
                  <a:schemeClr val="bg1">
                    <a:lumMod val="85000"/>
                  </a:schemeClr>
                </a:solidFill>
              </a:rPr>
              <a:t>契約形態と凡例</a:t>
            </a:r>
            <a:endParaRPr lang="en-US" sz="2800" dirty="0" smtClean="0">
              <a:solidFill>
                <a:schemeClr val="bg1">
                  <a:lumMod val="85000"/>
                </a:schemeClr>
              </a:solidFill>
            </a:endParaRPr>
          </a:p>
          <a:p>
            <a:pPr marL="514350" indent="-514350">
              <a:buFont typeface="+mj-lt"/>
              <a:buAutoNum type="arabicPeriod"/>
            </a:pPr>
            <a:r>
              <a:rPr lang="ja-JP" altLang="en-US" sz="2800" dirty="0" smtClean="0">
                <a:solidFill>
                  <a:schemeClr val="bg1">
                    <a:lumMod val="85000"/>
                  </a:schemeClr>
                </a:solidFill>
              </a:rPr>
              <a:t>入札準備</a:t>
            </a:r>
            <a:endParaRPr lang="en-US" sz="2800" dirty="0" smtClean="0">
              <a:solidFill>
                <a:schemeClr val="bg1">
                  <a:lumMod val="85000"/>
                </a:schemeClr>
              </a:solidFill>
            </a:endParaRPr>
          </a:p>
          <a:p>
            <a:pPr marL="514350" indent="-514350">
              <a:buFont typeface="+mj-lt"/>
              <a:buAutoNum type="arabicPeriod"/>
            </a:pPr>
            <a:r>
              <a:rPr lang="ja-JP" altLang="en-US" sz="2800" dirty="0">
                <a:solidFill>
                  <a:schemeClr val="bg1">
                    <a:lumMod val="85000"/>
                  </a:schemeClr>
                </a:solidFill>
              </a:rPr>
              <a:t>調達</a:t>
            </a:r>
            <a:r>
              <a:rPr lang="ja-JP" altLang="en-US" sz="2800" dirty="0" smtClean="0">
                <a:solidFill>
                  <a:schemeClr val="bg1">
                    <a:lumMod val="85000"/>
                  </a:schemeClr>
                </a:solidFill>
              </a:rPr>
              <a:t>情報の閲覧方法</a:t>
            </a:r>
            <a:endParaRPr lang="en-US" sz="2800" dirty="0">
              <a:solidFill>
                <a:schemeClr val="bg1">
                  <a:lumMod val="85000"/>
                </a:schemeClr>
              </a:solidFill>
            </a:endParaRPr>
          </a:p>
          <a:p>
            <a:endParaRPr lang="en-US" sz="2400" dirty="0" smtClean="0"/>
          </a:p>
          <a:p>
            <a:pPr marL="0" indent="0">
              <a:buNone/>
            </a:pPr>
            <a:endParaRPr lang="en-US" altLang="ja-JP" sz="2800" dirty="0" smtClean="0"/>
          </a:p>
          <a:p>
            <a:pPr marL="0" indent="0">
              <a:buNone/>
            </a:pPr>
            <a:endParaRPr lang="en-US" altLang="ja-JP" sz="2800" dirty="0" smtClean="0"/>
          </a:p>
          <a:p>
            <a:pPr marL="514350" indent="-514350">
              <a:buFont typeface="+mj-lt"/>
              <a:buAutoNum type="arabicPeriod"/>
            </a:pPr>
            <a:r>
              <a:rPr lang="en-US" altLang="ja-JP" sz="2800" dirty="0" smtClean="0"/>
              <a:t>Contracting with the US Government</a:t>
            </a:r>
          </a:p>
          <a:p>
            <a:pPr marL="514350" indent="-514350">
              <a:buFont typeface="+mj-lt"/>
              <a:buAutoNum type="arabicPeriod"/>
            </a:pPr>
            <a:r>
              <a:rPr lang="en-US" altLang="ja-JP" sz="2800" dirty="0" smtClean="0">
                <a:solidFill>
                  <a:schemeClr val="bg1">
                    <a:lumMod val="85000"/>
                  </a:schemeClr>
                </a:solidFill>
              </a:rPr>
              <a:t>Types and Examples of Contracts</a:t>
            </a:r>
          </a:p>
          <a:p>
            <a:pPr marL="514350" indent="-514350">
              <a:buFont typeface="+mj-lt"/>
              <a:buAutoNum type="arabicPeriod"/>
            </a:pPr>
            <a:r>
              <a:rPr lang="en-US" altLang="ja-JP" sz="2800" dirty="0" smtClean="0">
                <a:solidFill>
                  <a:schemeClr val="bg1">
                    <a:lumMod val="85000"/>
                  </a:schemeClr>
                </a:solidFill>
              </a:rPr>
              <a:t>Preparing to Do Business</a:t>
            </a:r>
          </a:p>
          <a:p>
            <a:pPr marL="514350" indent="-514350">
              <a:buFont typeface="+mj-lt"/>
              <a:buAutoNum type="arabicPeriod"/>
            </a:pPr>
            <a:r>
              <a:rPr lang="en-US" altLang="ja-JP" sz="2800" dirty="0" smtClean="0">
                <a:solidFill>
                  <a:schemeClr val="bg1">
                    <a:lumMod val="85000"/>
                  </a:schemeClr>
                </a:solidFill>
              </a:rPr>
              <a:t>Accessing</a:t>
            </a:r>
            <a:r>
              <a:rPr lang="ja-JP" altLang="en-US" sz="2800" dirty="0" smtClean="0">
                <a:solidFill>
                  <a:schemeClr val="bg1">
                    <a:lumMod val="85000"/>
                  </a:schemeClr>
                </a:solidFill>
              </a:rPr>
              <a:t> </a:t>
            </a:r>
            <a:r>
              <a:rPr lang="en-US" altLang="ja-JP" sz="2800" dirty="0" smtClean="0">
                <a:solidFill>
                  <a:schemeClr val="bg1">
                    <a:lumMod val="85000"/>
                  </a:schemeClr>
                </a:solidFill>
              </a:rPr>
              <a:t>Procurement Information</a:t>
            </a:r>
            <a:endParaRPr lang="en-US" altLang="ja-JP" sz="2800" dirty="0" smtClean="0"/>
          </a:p>
          <a:p>
            <a:endParaRPr lang="en-US" altLang="ja-JP" sz="2800" dirty="0" smtClean="0"/>
          </a:p>
          <a:p>
            <a:endParaRPr lang="en-US" sz="2400" dirty="0" smtClean="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3</a:t>
            </a:fld>
            <a:endParaRPr lang="en-US" dirty="0">
              <a:solidFill>
                <a:schemeClr val="bg2"/>
              </a:solidFill>
            </a:endParaRPr>
          </a:p>
        </p:txBody>
      </p:sp>
      <p:sp>
        <p:nvSpPr>
          <p:cNvPr id="6" name="TextBox 5"/>
          <p:cNvSpPr txBox="1"/>
          <p:nvPr/>
        </p:nvSpPr>
        <p:spPr>
          <a:xfrm>
            <a:off x="175846" y="98854"/>
            <a:ext cx="8574455" cy="1200329"/>
          </a:xfrm>
          <a:prstGeom prst="rect">
            <a:avLst/>
          </a:prstGeom>
          <a:noFill/>
        </p:spPr>
        <p:txBody>
          <a:bodyPr wrap="square" rtlCol="0">
            <a:spAutoFit/>
          </a:bodyPr>
          <a:lstStyle/>
          <a:p>
            <a:pPr algn="r"/>
            <a:r>
              <a:rPr lang="ja-JP" altLang="en-US" sz="3600" dirty="0"/>
              <a:t>概要</a:t>
            </a:r>
          </a:p>
          <a:p>
            <a:pPr algn="r"/>
            <a:r>
              <a:rPr lang="en-US" sz="3600" dirty="0"/>
              <a:t>Outline</a:t>
            </a:r>
          </a:p>
        </p:txBody>
      </p:sp>
      <p:pic>
        <p:nvPicPr>
          <p:cNvPr id="5" name="Picture 4"/>
          <p:cNvPicPr>
            <a:picLocks noChangeAspect="1"/>
          </p:cNvPicPr>
          <p:nvPr/>
        </p:nvPicPr>
        <p:blipFill>
          <a:blip r:embed="rId2"/>
          <a:stretch>
            <a:fillRect/>
          </a:stretch>
        </p:blipFill>
        <p:spPr>
          <a:xfrm>
            <a:off x="381000" y="85094"/>
            <a:ext cx="1117294" cy="1100237"/>
          </a:xfrm>
          <a:prstGeom prst="rect">
            <a:avLst/>
          </a:prstGeom>
        </p:spPr>
      </p:pic>
    </p:spTree>
    <p:extLst>
      <p:ext uri="{BB962C8B-B14F-4D97-AF65-F5344CB8AC3E}">
        <p14:creationId xmlns:p14="http://schemas.microsoft.com/office/powerpoint/2010/main" val="33303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400" dirty="0" smtClean="0">
                <a:solidFill>
                  <a:schemeClr val="tx1"/>
                </a:solidFill>
              </a:rPr>
              <a:t>主な在日米軍施設</a:t>
            </a:r>
            <a:r>
              <a:rPr lang="en-US" sz="3400" dirty="0">
                <a:solidFill>
                  <a:schemeClr val="tx1"/>
                </a:solidFill>
              </a:rPr>
              <a:t/>
            </a:r>
            <a:br>
              <a:rPr lang="en-US" sz="3400" dirty="0">
                <a:solidFill>
                  <a:schemeClr val="tx1"/>
                </a:solidFill>
              </a:rPr>
            </a:br>
            <a:r>
              <a:rPr lang="en-US" sz="3400" dirty="0" smtClean="0">
                <a:solidFill>
                  <a:schemeClr val="tx1"/>
                </a:solidFill>
              </a:rPr>
              <a:t>Major U.S. Installations in Japan</a:t>
            </a:r>
            <a:endParaRPr lang="en-US" sz="3400" dirty="0">
              <a:solidFill>
                <a:schemeClr val="tx1"/>
              </a:solidFill>
            </a:endParaRPr>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4</a:t>
            </a:fld>
            <a:endParaRPr lang="en-US" dirty="0">
              <a:solidFill>
                <a:schemeClr val="bg2"/>
              </a:solidFill>
            </a:endParaRP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5067" y="1365956"/>
            <a:ext cx="5465232" cy="4876800"/>
          </a:xfrm>
          <a:prstGeom prst="rect">
            <a:avLst/>
          </a:prstGeom>
        </p:spPr>
      </p:pic>
      <p:sp>
        <p:nvSpPr>
          <p:cNvPr id="7" name="TextBox 6"/>
          <p:cNvSpPr txBox="1"/>
          <p:nvPr/>
        </p:nvSpPr>
        <p:spPr>
          <a:xfrm>
            <a:off x="327377" y="1365956"/>
            <a:ext cx="2856090" cy="4801314"/>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t>三沢飛行場</a:t>
            </a:r>
            <a:endParaRPr lang="en-US" altLang="ja-JP" dirty="0" smtClean="0"/>
          </a:p>
          <a:p>
            <a:pPr marL="285750" indent="-285750">
              <a:buFont typeface="Arial" panose="020B0604020202020204" pitchFamily="34" charset="0"/>
              <a:buChar char="•"/>
            </a:pPr>
            <a:r>
              <a:rPr lang="ja-JP" altLang="en-US" dirty="0" smtClean="0"/>
              <a:t>横田</a:t>
            </a:r>
            <a:r>
              <a:rPr lang="ja-JP" altLang="en-US" dirty="0"/>
              <a:t>飛行</a:t>
            </a:r>
            <a:r>
              <a:rPr lang="ja-JP" altLang="en-US" dirty="0" smtClean="0"/>
              <a:t>場</a:t>
            </a:r>
            <a:endParaRPr lang="en-US" altLang="ja-JP" dirty="0" smtClean="0"/>
          </a:p>
          <a:p>
            <a:pPr marL="285750" indent="-285750">
              <a:buFont typeface="Arial" panose="020B0604020202020204" pitchFamily="34" charset="0"/>
              <a:buChar char="•"/>
            </a:pPr>
            <a:r>
              <a:rPr lang="ja-JP" altLang="en-US" dirty="0"/>
              <a:t>横須賀海軍施設</a:t>
            </a:r>
            <a:endParaRPr lang="en-US" altLang="ja-JP" dirty="0"/>
          </a:p>
          <a:p>
            <a:pPr marL="285750" indent="-285750">
              <a:buFont typeface="Arial" panose="020B0604020202020204" pitchFamily="34" charset="0"/>
              <a:buChar char="•"/>
            </a:pPr>
            <a:r>
              <a:rPr lang="ja-JP" altLang="en-US" dirty="0"/>
              <a:t>厚木海軍飛行場</a:t>
            </a:r>
            <a:endParaRPr lang="en-US" altLang="ja-JP" dirty="0"/>
          </a:p>
          <a:p>
            <a:pPr marL="285750" indent="-285750">
              <a:buFont typeface="Arial" panose="020B0604020202020204" pitchFamily="34" charset="0"/>
              <a:buChar char="•"/>
            </a:pPr>
            <a:r>
              <a:rPr lang="ja-JP" altLang="en-US" dirty="0"/>
              <a:t>岩国飛行場</a:t>
            </a:r>
            <a:endParaRPr lang="en-US" altLang="ja-JP" dirty="0"/>
          </a:p>
          <a:p>
            <a:pPr marL="285750" indent="-285750">
              <a:buFont typeface="Arial" panose="020B0604020202020204" pitchFamily="34" charset="0"/>
              <a:buChar char="•"/>
            </a:pPr>
            <a:r>
              <a:rPr lang="ja-JP" altLang="en-US" dirty="0"/>
              <a:t>佐世保基地</a:t>
            </a:r>
            <a:endParaRPr lang="en-US" altLang="ja-JP" dirty="0"/>
          </a:p>
          <a:p>
            <a:pPr marL="285750" indent="-285750">
              <a:buFont typeface="Arial" panose="020B0604020202020204" pitchFamily="34" charset="0"/>
              <a:buChar char="•"/>
            </a:pPr>
            <a:r>
              <a:rPr lang="ja-JP" altLang="en-US" dirty="0"/>
              <a:t>嘉手納基地</a:t>
            </a:r>
            <a:endParaRPr lang="en-US" altLang="ja-JP" dirty="0"/>
          </a:p>
          <a:p>
            <a:pPr marL="285750" indent="-285750">
              <a:buFont typeface="Arial" panose="020B0604020202020204" pitchFamily="34" charset="0"/>
              <a:buChar char="•"/>
            </a:pPr>
            <a:r>
              <a:rPr lang="ja-JP" altLang="en-US" dirty="0"/>
              <a:t>普天間基地</a:t>
            </a:r>
            <a:endParaRPr lang="en-US" altLang="ja-JP" dirty="0"/>
          </a:p>
          <a:p>
            <a:endParaRPr lang="en-US" altLang="ja-JP" dirty="0" smtClean="0"/>
          </a:p>
          <a:p>
            <a:pPr marL="285750" indent="-285750">
              <a:buFont typeface="Arial" panose="020B0604020202020204" pitchFamily="34" charset="0"/>
              <a:buChar char="•"/>
            </a:pPr>
            <a:r>
              <a:rPr lang="en-US" altLang="ja-JP" dirty="0" smtClean="0"/>
              <a:t>Misawa </a:t>
            </a:r>
            <a:r>
              <a:rPr lang="en-US" altLang="ja-JP" dirty="0"/>
              <a:t>Air </a:t>
            </a:r>
            <a:r>
              <a:rPr lang="en-US" altLang="ja-JP" dirty="0" smtClean="0"/>
              <a:t>Base</a:t>
            </a:r>
          </a:p>
          <a:p>
            <a:pPr marL="285750" indent="-285750">
              <a:buFont typeface="Arial" panose="020B0604020202020204" pitchFamily="34" charset="0"/>
              <a:buChar char="•"/>
            </a:pPr>
            <a:r>
              <a:rPr lang="en-US" altLang="ja-JP" dirty="0" smtClean="0"/>
              <a:t>Yokota Air Base</a:t>
            </a:r>
          </a:p>
          <a:p>
            <a:pPr marL="285750" indent="-285750">
              <a:buFont typeface="Arial" panose="020B0604020202020204" pitchFamily="34" charset="0"/>
              <a:buChar char="•"/>
            </a:pPr>
            <a:r>
              <a:rPr lang="en-US" altLang="ja-JP" dirty="0" smtClean="0"/>
              <a:t>Yokosuka Navy Base</a:t>
            </a:r>
          </a:p>
          <a:p>
            <a:pPr marL="285750" indent="-285750">
              <a:buFont typeface="Arial" panose="020B0604020202020204" pitchFamily="34" charset="0"/>
              <a:buChar char="•"/>
            </a:pPr>
            <a:r>
              <a:rPr lang="en-US" altLang="ja-JP" dirty="0" smtClean="0"/>
              <a:t>Atsugi Navy Base</a:t>
            </a:r>
          </a:p>
          <a:p>
            <a:pPr marL="285750" indent="-285750">
              <a:buFont typeface="Arial" panose="020B0604020202020204" pitchFamily="34" charset="0"/>
              <a:buChar char="•"/>
            </a:pPr>
            <a:r>
              <a:rPr lang="en-US" altLang="ja-JP" dirty="0" err="1" smtClean="0"/>
              <a:t>Iwakuni</a:t>
            </a:r>
            <a:r>
              <a:rPr lang="en-US" altLang="ja-JP" dirty="0" smtClean="0"/>
              <a:t> Air Base</a:t>
            </a:r>
          </a:p>
          <a:p>
            <a:pPr marL="285750" indent="-285750">
              <a:buFont typeface="Arial" panose="020B0604020202020204" pitchFamily="34" charset="0"/>
              <a:buChar char="•"/>
            </a:pPr>
            <a:r>
              <a:rPr lang="en-US" altLang="ja-JP" dirty="0" smtClean="0"/>
              <a:t>Sasebo Air Base</a:t>
            </a:r>
          </a:p>
          <a:p>
            <a:pPr marL="285750" indent="-285750">
              <a:buFont typeface="Arial" panose="020B0604020202020204" pitchFamily="34" charset="0"/>
              <a:buChar char="•"/>
            </a:pPr>
            <a:r>
              <a:rPr lang="en-US" altLang="ja-JP" dirty="0" smtClean="0"/>
              <a:t>Kadena Air Base</a:t>
            </a:r>
          </a:p>
          <a:p>
            <a:pPr marL="285750" indent="-285750">
              <a:buFont typeface="Arial" panose="020B0604020202020204" pitchFamily="34" charset="0"/>
              <a:buChar char="•"/>
            </a:pPr>
            <a:r>
              <a:rPr lang="en-US" dirty="0" err="1" smtClean="0"/>
              <a:t>Futenma</a:t>
            </a:r>
            <a:r>
              <a:rPr lang="en-US" dirty="0" smtClean="0"/>
              <a:t> Air Base</a:t>
            </a:r>
            <a:endParaRPr lang="en-US" dirty="0"/>
          </a:p>
        </p:txBody>
      </p:sp>
      <p:pic>
        <p:nvPicPr>
          <p:cNvPr id="8" name="Picture 7"/>
          <p:cNvPicPr>
            <a:picLocks noChangeAspect="1"/>
          </p:cNvPicPr>
          <p:nvPr/>
        </p:nvPicPr>
        <p:blipFill>
          <a:blip r:embed="rId4"/>
          <a:stretch>
            <a:fillRect/>
          </a:stretch>
        </p:blipFill>
        <p:spPr>
          <a:xfrm>
            <a:off x="381000" y="85094"/>
            <a:ext cx="1117294" cy="1100237"/>
          </a:xfrm>
          <a:prstGeom prst="rect">
            <a:avLst/>
          </a:prstGeom>
        </p:spPr>
      </p:pic>
    </p:spTree>
    <p:extLst>
      <p:ext uri="{BB962C8B-B14F-4D97-AF65-F5344CB8AC3E}">
        <p14:creationId xmlns:p14="http://schemas.microsoft.com/office/powerpoint/2010/main" val="364064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676" y="76200"/>
            <a:ext cx="8552807" cy="1143000"/>
          </a:xfrm>
        </p:spPr>
        <p:txBody>
          <a:bodyPr/>
          <a:lstStyle/>
          <a:p>
            <a:r>
              <a:rPr lang="ja-JP" altLang="en-US" sz="3200" dirty="0" smtClean="0">
                <a:solidFill>
                  <a:schemeClr val="tx1"/>
                </a:solidFill>
              </a:rPr>
              <a:t>米国政府の</a:t>
            </a:r>
            <a:r>
              <a:rPr lang="ja-JP" altLang="en-US" sz="3200" dirty="0">
                <a:solidFill>
                  <a:schemeClr val="tx1"/>
                </a:solidFill>
              </a:rPr>
              <a:t>調達</a:t>
            </a:r>
            <a:r>
              <a:rPr lang="ja-JP" altLang="en-US" sz="3200" dirty="0" smtClean="0">
                <a:solidFill>
                  <a:schemeClr val="tx1"/>
                </a:solidFill>
              </a:rPr>
              <a:t>の流れ</a:t>
            </a:r>
            <a:r>
              <a:rPr lang="en-US" altLang="ja-JP" sz="3200" dirty="0" smtClean="0">
                <a:solidFill>
                  <a:schemeClr val="tx1"/>
                </a:solidFill>
              </a:rPr>
              <a:t/>
            </a:r>
            <a:br>
              <a:rPr lang="en-US" altLang="ja-JP" sz="3200" dirty="0" smtClean="0">
                <a:solidFill>
                  <a:schemeClr val="tx1"/>
                </a:solidFill>
              </a:rPr>
            </a:br>
            <a:r>
              <a:rPr lang="en-US" sz="3200" dirty="0" smtClean="0">
                <a:solidFill>
                  <a:schemeClr val="tx1"/>
                </a:solidFill>
              </a:rPr>
              <a:t>US Government Procurement Flow</a:t>
            </a:r>
            <a:endParaRPr lang="en-US" sz="3200" dirty="0">
              <a:solidFill>
                <a:schemeClr val="tx1"/>
              </a:solidFill>
            </a:endParaRPr>
          </a:p>
        </p:txBody>
      </p:sp>
      <p:sp>
        <p:nvSpPr>
          <p:cNvPr id="8" name="Down Arrow 7"/>
          <p:cNvSpPr/>
          <p:nvPr/>
        </p:nvSpPr>
        <p:spPr>
          <a:xfrm>
            <a:off x="6909763" y="4038566"/>
            <a:ext cx="1783720" cy="2069036"/>
          </a:xfrm>
          <a:prstGeom prst="downArrow">
            <a:avLst/>
          </a:prstGeom>
          <a:gradFill>
            <a:gsLst>
              <a:gs pos="0">
                <a:schemeClr val="accent6">
                  <a:tint val="50000"/>
                  <a:satMod val="300000"/>
                </a:schemeClr>
              </a:gs>
              <a:gs pos="0">
                <a:schemeClr val="accent6">
                  <a:tint val="37000"/>
                  <a:satMod val="300000"/>
                  <a:alpha val="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 name="Content Placeholder 2"/>
          <p:cNvSpPr>
            <a:spLocks noGrp="1"/>
          </p:cNvSpPr>
          <p:nvPr>
            <p:ph idx="1"/>
          </p:nvPr>
        </p:nvSpPr>
        <p:spPr>
          <a:xfrm>
            <a:off x="395040" y="1418753"/>
            <a:ext cx="8369300" cy="4838700"/>
          </a:xfrm>
        </p:spPr>
        <p:txBody>
          <a:bodyPr/>
          <a:lstStyle/>
          <a:p>
            <a:pPr marL="0" indent="0">
              <a:buNone/>
            </a:pPr>
            <a:r>
              <a:rPr lang="en-US" altLang="ja-JP" sz="2400" dirty="0" smtClean="0"/>
              <a:t>1. </a:t>
            </a:r>
            <a:r>
              <a:rPr lang="ja-JP" altLang="en-US" sz="2400" dirty="0" smtClean="0"/>
              <a:t>市場</a:t>
            </a:r>
            <a:r>
              <a:rPr lang="ja-JP" altLang="en-US" sz="2400" dirty="0"/>
              <a:t>調</a:t>
            </a:r>
            <a:r>
              <a:rPr lang="ja-JP" altLang="en-US" sz="2400" dirty="0" smtClean="0"/>
              <a:t>査</a:t>
            </a:r>
            <a:endParaRPr lang="en-US" altLang="ja-JP" sz="2400" dirty="0" smtClean="0"/>
          </a:p>
          <a:p>
            <a:pPr lvl="1"/>
            <a:r>
              <a:rPr lang="ja-JP" altLang="en-US" sz="2000" b="0" dirty="0" smtClean="0"/>
              <a:t>調達の対象となる市場の調査</a:t>
            </a:r>
            <a:endParaRPr lang="en-US" altLang="ja-JP" sz="2000" b="0" dirty="0" smtClean="0"/>
          </a:p>
          <a:p>
            <a:pPr marL="0" indent="0">
              <a:buNone/>
            </a:pPr>
            <a:r>
              <a:rPr lang="en-US" altLang="ja-JP" sz="2400" dirty="0" smtClean="0"/>
              <a:t>2. </a:t>
            </a:r>
            <a:r>
              <a:rPr lang="ja-JP" altLang="en-US" sz="2400" dirty="0" smtClean="0"/>
              <a:t>契約</a:t>
            </a:r>
            <a:r>
              <a:rPr lang="ja-JP" altLang="en-US" sz="2400" dirty="0"/>
              <a:t>締結</a:t>
            </a:r>
            <a:endParaRPr lang="en-US" altLang="ja-JP" sz="2400" dirty="0" smtClean="0"/>
          </a:p>
          <a:p>
            <a:pPr lvl="1"/>
            <a:r>
              <a:rPr lang="ja-JP" altLang="en-US" sz="2000" b="0" dirty="0" smtClean="0"/>
              <a:t>米国購買規則に基づく</a:t>
            </a:r>
            <a:r>
              <a:rPr lang="ja-JP" altLang="en-US" sz="2000" b="0" dirty="0"/>
              <a:t>公</a:t>
            </a:r>
            <a:r>
              <a:rPr lang="ja-JP" altLang="en-US" sz="2000" b="0" dirty="0" smtClean="0"/>
              <a:t>平かつ公正な取引</a:t>
            </a:r>
            <a:endParaRPr lang="en-US" altLang="ja-JP" sz="2000" b="0" dirty="0" smtClean="0"/>
          </a:p>
          <a:p>
            <a:pPr marL="0" indent="0">
              <a:buNone/>
            </a:pPr>
            <a:r>
              <a:rPr lang="en-US" altLang="ja-JP" sz="2400" dirty="0" smtClean="0"/>
              <a:t>3. </a:t>
            </a:r>
            <a:r>
              <a:rPr lang="ja-JP" altLang="en-US" sz="2400" dirty="0" smtClean="0"/>
              <a:t>契約</a:t>
            </a:r>
            <a:r>
              <a:rPr lang="ja-JP" altLang="en-US" sz="2400" dirty="0"/>
              <a:t>管</a:t>
            </a:r>
            <a:r>
              <a:rPr lang="ja-JP" altLang="en-US" sz="2400" dirty="0" smtClean="0"/>
              <a:t>理</a:t>
            </a:r>
            <a:endParaRPr lang="en-US" altLang="ja-JP" sz="2400" dirty="0" smtClean="0"/>
          </a:p>
          <a:p>
            <a:pPr lvl="1"/>
            <a:r>
              <a:rPr lang="ja-JP" altLang="en-US" sz="2000" b="0" dirty="0" smtClean="0"/>
              <a:t>契約修正・完遂に関する事務処理</a:t>
            </a:r>
            <a:endParaRPr lang="en-US" altLang="ja-JP" sz="2000" b="0" dirty="0" smtClean="0"/>
          </a:p>
          <a:p>
            <a:pPr marL="0" indent="0">
              <a:buNone/>
            </a:pPr>
            <a:endParaRPr lang="en-US" altLang="ja-JP" sz="2200" dirty="0" smtClean="0"/>
          </a:p>
          <a:p>
            <a:pPr marL="0" indent="0">
              <a:buNone/>
            </a:pPr>
            <a:r>
              <a:rPr lang="en-US" sz="2400" dirty="0" smtClean="0"/>
              <a:t>1: Market Research</a:t>
            </a:r>
          </a:p>
          <a:p>
            <a:pPr lvl="1">
              <a:spcBef>
                <a:spcPts val="0"/>
              </a:spcBef>
            </a:pPr>
            <a:r>
              <a:rPr lang="en-US" sz="2000" b="0" dirty="0" smtClean="0"/>
              <a:t>Research market conditions and commercial availability </a:t>
            </a:r>
          </a:p>
          <a:p>
            <a:pPr marL="0" indent="0">
              <a:buNone/>
            </a:pPr>
            <a:r>
              <a:rPr lang="en-US" sz="2400" dirty="0" smtClean="0"/>
              <a:t>2: Contract Execution</a:t>
            </a:r>
          </a:p>
          <a:p>
            <a:pPr lvl="1">
              <a:spcBef>
                <a:spcPts val="0"/>
              </a:spcBef>
            </a:pPr>
            <a:r>
              <a:rPr lang="en-US" sz="2000" b="0" dirty="0" smtClean="0"/>
              <a:t>Full and free competition with fair opportunities based on Federal Acquisition Regulation</a:t>
            </a:r>
          </a:p>
          <a:p>
            <a:pPr marL="0" indent="0">
              <a:buNone/>
            </a:pPr>
            <a:r>
              <a:rPr lang="en-US" sz="2400" dirty="0" smtClean="0"/>
              <a:t>3: Contract Administration</a:t>
            </a:r>
          </a:p>
          <a:p>
            <a:pPr lvl="1">
              <a:spcBef>
                <a:spcPts val="0"/>
              </a:spcBef>
            </a:pPr>
            <a:r>
              <a:rPr lang="en-US" sz="2000" b="0" dirty="0" smtClean="0"/>
              <a:t>Contract administration for modification/ close-out</a:t>
            </a:r>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5</a:t>
            </a:fld>
            <a:endParaRPr lang="en-US" dirty="0">
              <a:solidFill>
                <a:schemeClr val="bg2"/>
              </a:solidFill>
            </a:endParaRPr>
          </a:p>
        </p:txBody>
      </p:sp>
      <p:pic>
        <p:nvPicPr>
          <p:cNvPr id="6" name="Picture 5"/>
          <p:cNvPicPr>
            <a:picLocks noChangeAspect="1"/>
          </p:cNvPicPr>
          <p:nvPr/>
        </p:nvPicPr>
        <p:blipFill>
          <a:blip r:embed="rId3"/>
          <a:stretch>
            <a:fillRect/>
          </a:stretch>
        </p:blipFill>
        <p:spPr>
          <a:xfrm>
            <a:off x="381000" y="85094"/>
            <a:ext cx="1117294" cy="1100237"/>
          </a:xfrm>
          <a:prstGeom prst="rect">
            <a:avLst/>
          </a:prstGeom>
        </p:spPr>
      </p:pic>
      <p:sp>
        <p:nvSpPr>
          <p:cNvPr id="7" name="Down Arrow 6"/>
          <p:cNvSpPr/>
          <p:nvPr/>
        </p:nvSpPr>
        <p:spPr>
          <a:xfrm>
            <a:off x="6909763" y="1514029"/>
            <a:ext cx="1783720" cy="2069036"/>
          </a:xfrm>
          <a:prstGeom prst="downArrow">
            <a:avLst/>
          </a:prstGeom>
          <a:gradFill>
            <a:gsLst>
              <a:gs pos="0">
                <a:schemeClr val="accent6">
                  <a:tint val="50000"/>
                  <a:satMod val="300000"/>
                </a:schemeClr>
              </a:gs>
              <a:gs pos="0">
                <a:schemeClr val="accent6">
                  <a:tint val="37000"/>
                  <a:satMod val="300000"/>
                  <a:alpha val="0"/>
                </a:schemeClr>
              </a:gs>
              <a:gs pos="100000">
                <a:schemeClr val="accent6">
                  <a:tint val="15000"/>
                  <a:satMod val="350000"/>
                </a:schemeClr>
              </a:gs>
            </a:gsLst>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39968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a:pPr>
            <a:r>
              <a:rPr lang="ja-JP" altLang="en-US" sz="2800" dirty="0" smtClean="0">
                <a:solidFill>
                  <a:schemeClr val="bg1">
                    <a:lumMod val="85000"/>
                  </a:schemeClr>
                </a:solidFill>
              </a:rPr>
              <a:t>米国政府との契約</a:t>
            </a:r>
            <a:endParaRPr lang="en-US" sz="2800" dirty="0" smtClean="0">
              <a:solidFill>
                <a:schemeClr val="bg1">
                  <a:lumMod val="85000"/>
                </a:schemeClr>
              </a:solidFill>
            </a:endParaRPr>
          </a:p>
          <a:p>
            <a:pPr marL="514350" indent="-514350">
              <a:buFont typeface="+mj-lt"/>
              <a:buAutoNum type="arabicPeriod"/>
            </a:pPr>
            <a:r>
              <a:rPr lang="ja-JP" altLang="en-US" sz="2800" dirty="0" smtClean="0"/>
              <a:t>契約形態と凡例</a:t>
            </a:r>
            <a:endParaRPr lang="en-US" sz="2800" dirty="0" smtClean="0"/>
          </a:p>
          <a:p>
            <a:pPr marL="514350" indent="-514350">
              <a:buFont typeface="+mj-lt"/>
              <a:buAutoNum type="arabicPeriod"/>
            </a:pPr>
            <a:r>
              <a:rPr lang="ja-JP" altLang="en-US" sz="2800" dirty="0" smtClean="0">
                <a:solidFill>
                  <a:schemeClr val="bg1">
                    <a:lumMod val="85000"/>
                  </a:schemeClr>
                </a:solidFill>
              </a:rPr>
              <a:t>入札準備</a:t>
            </a:r>
            <a:endParaRPr lang="en-US" sz="2800" dirty="0" smtClean="0">
              <a:solidFill>
                <a:schemeClr val="bg1">
                  <a:lumMod val="85000"/>
                </a:schemeClr>
              </a:solidFill>
            </a:endParaRPr>
          </a:p>
          <a:p>
            <a:pPr marL="514350" indent="-514350">
              <a:buFont typeface="+mj-lt"/>
              <a:buAutoNum type="arabicPeriod"/>
            </a:pPr>
            <a:r>
              <a:rPr lang="ja-JP" altLang="en-US" sz="2800" dirty="0" smtClean="0">
                <a:solidFill>
                  <a:schemeClr val="bg1">
                    <a:lumMod val="85000"/>
                  </a:schemeClr>
                </a:solidFill>
              </a:rPr>
              <a:t>調達情</a:t>
            </a:r>
            <a:r>
              <a:rPr lang="ja-JP" altLang="en-US" sz="2800" dirty="0">
                <a:solidFill>
                  <a:schemeClr val="bg1">
                    <a:lumMod val="85000"/>
                  </a:schemeClr>
                </a:solidFill>
              </a:rPr>
              <a:t>報の閲覧方法</a:t>
            </a:r>
            <a:endParaRPr lang="en-US" sz="2800" dirty="0">
              <a:solidFill>
                <a:schemeClr val="bg1">
                  <a:lumMod val="85000"/>
                </a:schemeClr>
              </a:solidFill>
            </a:endParaRPr>
          </a:p>
          <a:p>
            <a:endParaRPr lang="en-US" sz="2800" dirty="0">
              <a:solidFill>
                <a:schemeClr val="bg1">
                  <a:lumMod val="85000"/>
                </a:schemeClr>
              </a:solidFill>
            </a:endParaRPr>
          </a:p>
          <a:p>
            <a:pPr marL="0" indent="0">
              <a:buNone/>
            </a:pPr>
            <a:endParaRPr lang="en-US" altLang="ja-JP" sz="2800" dirty="0">
              <a:solidFill>
                <a:schemeClr val="bg1">
                  <a:lumMod val="85000"/>
                </a:schemeClr>
              </a:solidFill>
            </a:endParaRPr>
          </a:p>
          <a:p>
            <a:pPr marL="514350" indent="-514350">
              <a:buFont typeface="+mj-lt"/>
              <a:buAutoNum type="arabicPeriod"/>
            </a:pPr>
            <a:endParaRPr lang="en-US" altLang="ja-JP" sz="2800" dirty="0">
              <a:solidFill>
                <a:schemeClr val="bg1">
                  <a:lumMod val="85000"/>
                </a:schemeClr>
              </a:solidFill>
            </a:endParaRPr>
          </a:p>
          <a:p>
            <a:pPr marL="514350" indent="-514350">
              <a:buFont typeface="+mj-lt"/>
              <a:buAutoNum type="arabicPeriod"/>
            </a:pPr>
            <a:r>
              <a:rPr lang="en-US" altLang="ja-JP" sz="2800" dirty="0">
                <a:solidFill>
                  <a:schemeClr val="bg1">
                    <a:lumMod val="85000"/>
                  </a:schemeClr>
                </a:solidFill>
              </a:rPr>
              <a:t>Contracting </a:t>
            </a:r>
            <a:r>
              <a:rPr lang="en-US" altLang="ja-JP" sz="2800" dirty="0" smtClean="0">
                <a:solidFill>
                  <a:schemeClr val="bg1">
                    <a:lumMod val="85000"/>
                  </a:schemeClr>
                </a:solidFill>
              </a:rPr>
              <a:t>with the </a:t>
            </a:r>
            <a:r>
              <a:rPr lang="en-US" altLang="ja-JP" sz="2800" dirty="0">
                <a:solidFill>
                  <a:schemeClr val="bg1">
                    <a:lumMod val="85000"/>
                  </a:schemeClr>
                </a:solidFill>
              </a:rPr>
              <a:t>US Government</a:t>
            </a:r>
          </a:p>
          <a:p>
            <a:pPr marL="514350" indent="-514350">
              <a:buFont typeface="+mj-lt"/>
              <a:buAutoNum type="arabicPeriod"/>
            </a:pPr>
            <a:r>
              <a:rPr lang="en-US" altLang="ja-JP" sz="2800" dirty="0"/>
              <a:t>Types and Examples of Contracts</a:t>
            </a:r>
          </a:p>
          <a:p>
            <a:pPr marL="514350" indent="-514350">
              <a:buFont typeface="+mj-lt"/>
              <a:buAutoNum type="arabicPeriod"/>
            </a:pPr>
            <a:r>
              <a:rPr lang="en-US" altLang="ja-JP" sz="2800" dirty="0">
                <a:solidFill>
                  <a:schemeClr val="bg1">
                    <a:lumMod val="85000"/>
                  </a:schemeClr>
                </a:solidFill>
              </a:rPr>
              <a:t>Preparing to Do Business</a:t>
            </a:r>
          </a:p>
          <a:p>
            <a:pPr marL="514350" indent="-514350">
              <a:buFont typeface="+mj-lt"/>
              <a:buAutoNum type="arabicPeriod"/>
            </a:pPr>
            <a:r>
              <a:rPr lang="en-US" altLang="ja-JP" sz="2800" dirty="0" smtClean="0">
                <a:solidFill>
                  <a:schemeClr val="bg1">
                    <a:lumMod val="85000"/>
                  </a:schemeClr>
                </a:solidFill>
              </a:rPr>
              <a:t>Accessing</a:t>
            </a:r>
            <a:r>
              <a:rPr lang="ja-JP" altLang="en-US" sz="2800" dirty="0" smtClean="0">
                <a:solidFill>
                  <a:schemeClr val="bg1">
                    <a:lumMod val="85000"/>
                  </a:schemeClr>
                </a:solidFill>
              </a:rPr>
              <a:t> </a:t>
            </a:r>
            <a:r>
              <a:rPr lang="en-US" altLang="ja-JP" sz="2800" dirty="0" smtClean="0">
                <a:solidFill>
                  <a:schemeClr val="bg1">
                    <a:lumMod val="85000"/>
                  </a:schemeClr>
                </a:solidFill>
              </a:rPr>
              <a:t>Procurement</a:t>
            </a:r>
            <a:r>
              <a:rPr lang="ja-JP" altLang="en-US" sz="2800" dirty="0" smtClean="0">
                <a:solidFill>
                  <a:schemeClr val="bg1">
                    <a:lumMod val="85000"/>
                  </a:schemeClr>
                </a:solidFill>
              </a:rPr>
              <a:t> </a:t>
            </a:r>
            <a:r>
              <a:rPr lang="en-US" altLang="ja-JP" sz="2800" dirty="0" smtClean="0">
                <a:solidFill>
                  <a:schemeClr val="bg1">
                    <a:lumMod val="85000"/>
                  </a:schemeClr>
                </a:solidFill>
              </a:rPr>
              <a:t>Information</a:t>
            </a:r>
            <a:endParaRPr lang="en-US" altLang="ja-JP" sz="2800" dirty="0">
              <a:solidFill>
                <a:schemeClr val="bg1">
                  <a:lumMod val="85000"/>
                </a:schemeClr>
              </a:solidFill>
            </a:endParaRPr>
          </a:p>
          <a:p>
            <a:endParaRPr lang="en-US" altLang="ja-JP" sz="2800" dirty="0" smtClean="0"/>
          </a:p>
          <a:p>
            <a:endParaRPr lang="en-US" altLang="ja-JP" sz="2800" dirty="0" smtClean="0"/>
          </a:p>
          <a:p>
            <a:endParaRPr lang="en-US" sz="2400" dirty="0" smtClean="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6</a:t>
            </a:fld>
            <a:endParaRPr lang="en-US" dirty="0">
              <a:solidFill>
                <a:schemeClr val="bg2"/>
              </a:solidFill>
            </a:endParaRPr>
          </a:p>
        </p:txBody>
      </p:sp>
      <p:sp>
        <p:nvSpPr>
          <p:cNvPr id="6" name="TextBox 5"/>
          <p:cNvSpPr txBox="1"/>
          <p:nvPr/>
        </p:nvSpPr>
        <p:spPr>
          <a:xfrm>
            <a:off x="1680519" y="98854"/>
            <a:ext cx="7069781" cy="1200329"/>
          </a:xfrm>
          <a:prstGeom prst="rect">
            <a:avLst/>
          </a:prstGeom>
          <a:noFill/>
        </p:spPr>
        <p:txBody>
          <a:bodyPr wrap="square" rtlCol="0">
            <a:spAutoFit/>
          </a:bodyPr>
          <a:lstStyle/>
          <a:p>
            <a:pPr algn="r"/>
            <a:r>
              <a:rPr lang="ja-JP" altLang="en-US" sz="3600" dirty="0"/>
              <a:t>概要</a:t>
            </a:r>
          </a:p>
          <a:p>
            <a:pPr algn="r"/>
            <a:r>
              <a:rPr lang="en-US" sz="3600" dirty="0"/>
              <a:t>Outline</a:t>
            </a:r>
          </a:p>
        </p:txBody>
      </p:sp>
      <p:pic>
        <p:nvPicPr>
          <p:cNvPr id="5" name="Picture 4"/>
          <p:cNvPicPr>
            <a:picLocks noChangeAspect="1"/>
          </p:cNvPicPr>
          <p:nvPr/>
        </p:nvPicPr>
        <p:blipFill>
          <a:blip r:embed="rId2"/>
          <a:stretch>
            <a:fillRect/>
          </a:stretch>
        </p:blipFill>
        <p:spPr>
          <a:xfrm>
            <a:off x="381000" y="85094"/>
            <a:ext cx="1117294" cy="1100237"/>
          </a:xfrm>
          <a:prstGeom prst="rect">
            <a:avLst/>
          </a:prstGeom>
        </p:spPr>
      </p:pic>
    </p:spTree>
    <p:extLst>
      <p:ext uri="{BB962C8B-B14F-4D97-AF65-F5344CB8AC3E}">
        <p14:creationId xmlns:p14="http://schemas.microsoft.com/office/powerpoint/2010/main" val="627787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smtClean="0">
                <a:solidFill>
                  <a:schemeClr val="tx1"/>
                </a:solidFill>
              </a:rPr>
              <a:t>主要な契</a:t>
            </a:r>
            <a:r>
              <a:rPr lang="ja-JP" altLang="en-US" sz="3200" dirty="0">
                <a:solidFill>
                  <a:schemeClr val="tx1"/>
                </a:solidFill>
              </a:rPr>
              <a:t>約形</a:t>
            </a:r>
            <a:r>
              <a:rPr lang="ja-JP" altLang="en-US" sz="3200" dirty="0" smtClean="0">
                <a:solidFill>
                  <a:schemeClr val="tx1"/>
                </a:solidFill>
              </a:rPr>
              <a:t>態</a:t>
            </a:r>
            <a:r>
              <a:rPr lang="ja-JP" altLang="en-US" sz="3200" dirty="0">
                <a:solidFill>
                  <a:schemeClr val="tx1"/>
                </a:solidFill>
              </a:rPr>
              <a:t/>
            </a:r>
            <a:br>
              <a:rPr lang="ja-JP" altLang="en-US" sz="3200" dirty="0">
                <a:solidFill>
                  <a:schemeClr val="tx1"/>
                </a:solidFill>
              </a:rPr>
            </a:br>
            <a:r>
              <a:rPr lang="en-US" altLang="ja-JP" sz="3200" dirty="0" smtClean="0">
                <a:solidFill>
                  <a:schemeClr val="tx1"/>
                </a:solidFill>
              </a:rPr>
              <a:t>Primary</a:t>
            </a:r>
            <a:r>
              <a:rPr lang="ja-JP" altLang="en-US" sz="3200" dirty="0" smtClean="0">
                <a:solidFill>
                  <a:schemeClr val="tx1"/>
                </a:solidFill>
              </a:rPr>
              <a:t> </a:t>
            </a:r>
            <a:r>
              <a:rPr lang="en-US" sz="3200" dirty="0" smtClean="0">
                <a:solidFill>
                  <a:schemeClr val="tx1"/>
                </a:solidFill>
              </a:rPr>
              <a:t>Types of </a:t>
            </a:r>
            <a:r>
              <a:rPr lang="en-US" sz="3200" dirty="0">
                <a:solidFill>
                  <a:schemeClr val="tx1"/>
                </a:solidFill>
              </a:rPr>
              <a:t>Contracts</a:t>
            </a:r>
          </a:p>
        </p:txBody>
      </p:sp>
      <p:sp>
        <p:nvSpPr>
          <p:cNvPr id="3" name="Content Placeholder 2"/>
          <p:cNvSpPr>
            <a:spLocks noGrp="1"/>
          </p:cNvSpPr>
          <p:nvPr>
            <p:ph idx="1"/>
          </p:nvPr>
        </p:nvSpPr>
        <p:spPr>
          <a:xfrm>
            <a:off x="381000" y="1384300"/>
            <a:ext cx="8750300" cy="4838700"/>
          </a:xfrm>
        </p:spPr>
        <p:txBody>
          <a:bodyPr/>
          <a:lstStyle/>
          <a:p>
            <a:r>
              <a:rPr lang="ja-JP" altLang="en-US" sz="2600" dirty="0"/>
              <a:t>固</a:t>
            </a:r>
            <a:r>
              <a:rPr lang="ja-JP" altLang="en-US" sz="2600" dirty="0" smtClean="0"/>
              <a:t>定</a:t>
            </a:r>
            <a:r>
              <a:rPr lang="ja-JP" altLang="en-US" sz="2600" dirty="0"/>
              <a:t>価格</a:t>
            </a:r>
            <a:r>
              <a:rPr lang="ja-JP" altLang="en-US" sz="2600" dirty="0" smtClean="0"/>
              <a:t>契約</a:t>
            </a:r>
            <a:endParaRPr lang="en-US" altLang="ja-JP" sz="2600" dirty="0"/>
          </a:p>
          <a:p>
            <a:pPr lvl="1">
              <a:spcAft>
                <a:spcPts val="1800"/>
              </a:spcAft>
            </a:pPr>
            <a:r>
              <a:rPr lang="ja-JP" altLang="en-US" sz="2400" b="0" dirty="0" smtClean="0"/>
              <a:t>契</a:t>
            </a:r>
            <a:r>
              <a:rPr lang="ja-JP" altLang="en-US" sz="2400" b="0" dirty="0"/>
              <a:t>約価格又は単位出来高当たりの固定単</a:t>
            </a:r>
            <a:r>
              <a:rPr lang="ja-JP" altLang="en-US" sz="2400" b="0" dirty="0" smtClean="0"/>
              <a:t>価</a:t>
            </a:r>
            <a:endParaRPr lang="en-US" altLang="ja-JP" sz="2400" dirty="0" smtClean="0"/>
          </a:p>
          <a:p>
            <a:r>
              <a:rPr lang="ja-JP" altLang="en-US" sz="2600" dirty="0" smtClean="0"/>
              <a:t>数</a:t>
            </a:r>
            <a:r>
              <a:rPr lang="ja-JP" altLang="en-US" sz="2600" dirty="0"/>
              <a:t>量未確定契</a:t>
            </a:r>
            <a:r>
              <a:rPr lang="ja-JP" altLang="en-US" sz="2600" dirty="0" smtClean="0"/>
              <a:t>約</a:t>
            </a:r>
            <a:endParaRPr lang="en-US" altLang="ja-JP" sz="2600" dirty="0"/>
          </a:p>
          <a:p>
            <a:pPr lvl="1"/>
            <a:r>
              <a:rPr lang="ja-JP" altLang="en-US" sz="2400" b="0" dirty="0" smtClean="0"/>
              <a:t>契約内で規定された範囲内において調</a:t>
            </a:r>
            <a:r>
              <a:rPr lang="ja-JP" altLang="en-US" sz="2400" b="0" dirty="0"/>
              <a:t>達時期，数量ともに未確定で包括</a:t>
            </a:r>
            <a:r>
              <a:rPr lang="ja-JP" altLang="en-US" sz="2400" b="0" dirty="0" smtClean="0"/>
              <a:t>的</a:t>
            </a:r>
            <a:endParaRPr lang="en-US" altLang="ja-JP" sz="2400" b="0" dirty="0" smtClean="0"/>
          </a:p>
          <a:p>
            <a:pPr marL="0" indent="0">
              <a:buNone/>
            </a:pPr>
            <a:endParaRPr lang="en-US" altLang="ja-JP" sz="2400" dirty="0"/>
          </a:p>
          <a:p>
            <a:r>
              <a:rPr lang="en-US" altLang="ja-JP" sz="2400" dirty="0" smtClean="0"/>
              <a:t>Firm </a:t>
            </a:r>
            <a:r>
              <a:rPr lang="en-US" altLang="ja-JP" sz="2400" dirty="0"/>
              <a:t>Fixed-Price (FFP) </a:t>
            </a:r>
            <a:r>
              <a:rPr lang="en-US" altLang="ja-JP" sz="2400" dirty="0" smtClean="0"/>
              <a:t>Contracts</a:t>
            </a:r>
          </a:p>
          <a:p>
            <a:pPr lvl="1">
              <a:spcAft>
                <a:spcPts val="1800"/>
              </a:spcAft>
            </a:pPr>
            <a:r>
              <a:rPr lang="en-US" altLang="ja-JP" sz="2400" b="0" dirty="0" smtClean="0"/>
              <a:t>Price is firm and cannot change w/o equitable adjustment</a:t>
            </a:r>
            <a:endParaRPr lang="en-US" altLang="ja-JP" sz="2400" b="0" dirty="0"/>
          </a:p>
          <a:p>
            <a:r>
              <a:rPr lang="en-US" altLang="ja-JP" sz="2400" dirty="0" smtClean="0"/>
              <a:t>Indefinite-Delivery </a:t>
            </a:r>
            <a:r>
              <a:rPr lang="en-US" altLang="ja-JP" sz="2400" dirty="0"/>
              <a:t>Indefinite-Quantity (IDIQ) </a:t>
            </a:r>
            <a:r>
              <a:rPr lang="en-US" altLang="ja-JP" sz="2400" dirty="0" smtClean="0"/>
              <a:t>Contracts</a:t>
            </a:r>
          </a:p>
          <a:p>
            <a:pPr lvl="1"/>
            <a:r>
              <a:rPr lang="en-US" altLang="ja-JP" sz="2400" b="0" dirty="0" smtClean="0"/>
              <a:t>Comprehensive contract with uncertain delivery/quantities within ceiling value prescribed by the contract</a:t>
            </a:r>
            <a:endParaRPr lang="en-US" altLang="ja-JP" sz="2400" b="0" dirty="0"/>
          </a:p>
          <a:p>
            <a:pPr marL="0" indent="0">
              <a:buNone/>
            </a:pPr>
            <a:endParaRPr lang="en-US" altLang="ja-JP" sz="2100" dirty="0"/>
          </a:p>
          <a:p>
            <a:pPr marL="0" indent="0">
              <a:buNone/>
            </a:pPr>
            <a:endParaRPr lang="en-US" sz="2100" dirty="0"/>
          </a:p>
          <a:p>
            <a:pPr marL="0" indent="0">
              <a:buNone/>
            </a:pPr>
            <a:endParaRPr lang="en-US" sz="2100" dirty="0"/>
          </a:p>
        </p:txBody>
      </p:sp>
      <p:sp>
        <p:nvSpPr>
          <p:cNvPr id="4" name="Slide Number Placeholder 3"/>
          <p:cNvSpPr>
            <a:spLocks noGrp="1"/>
          </p:cNvSpPr>
          <p:nvPr>
            <p:ph type="sldNum" sz="quarter" idx="10"/>
          </p:nvPr>
        </p:nvSpPr>
        <p:spPr/>
        <p:txBody>
          <a:bodyPr/>
          <a:lstStyle/>
          <a:p>
            <a:pPr fontAlgn="base">
              <a:spcAft>
                <a:spcPct val="0"/>
              </a:spcAft>
              <a:defRPr/>
            </a:pPr>
            <a:fld id="{6891A016-0B79-49F4-82EC-377828F3D4F6}" type="slidenum">
              <a:rPr lang="en-US"/>
              <a:pPr fontAlgn="base">
                <a:spcAft>
                  <a:spcPct val="0"/>
                </a:spcAft>
                <a:defRPr/>
              </a:pPr>
              <a:t>7</a:t>
            </a:fld>
            <a:endParaRPr lang="en-US" dirty="0">
              <a:solidFill>
                <a:srgbClr val="808080"/>
              </a:solidFill>
            </a:endParaRPr>
          </a:p>
        </p:txBody>
      </p:sp>
      <p:pic>
        <p:nvPicPr>
          <p:cNvPr id="5" name="Picture 4"/>
          <p:cNvPicPr>
            <a:picLocks noChangeAspect="1"/>
          </p:cNvPicPr>
          <p:nvPr/>
        </p:nvPicPr>
        <p:blipFill>
          <a:blip r:embed="rId3"/>
          <a:stretch>
            <a:fillRect/>
          </a:stretch>
        </p:blipFill>
        <p:spPr>
          <a:xfrm>
            <a:off x="381000" y="85094"/>
            <a:ext cx="1117294" cy="1100237"/>
          </a:xfrm>
          <a:prstGeom prst="rect">
            <a:avLst/>
          </a:prstGeom>
        </p:spPr>
      </p:pic>
    </p:spTree>
    <p:extLst>
      <p:ext uri="{BB962C8B-B14F-4D97-AF65-F5344CB8AC3E}">
        <p14:creationId xmlns:p14="http://schemas.microsoft.com/office/powerpoint/2010/main" val="1256658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300" y="76200"/>
            <a:ext cx="8509000" cy="1143000"/>
          </a:xfrm>
        </p:spPr>
        <p:txBody>
          <a:bodyPr/>
          <a:lstStyle/>
          <a:p>
            <a:r>
              <a:rPr lang="ja-JP" altLang="en-US" sz="3200" dirty="0">
                <a:solidFill>
                  <a:schemeClr val="tx1"/>
                </a:solidFill>
              </a:rPr>
              <a:t>契約形態と凡例</a:t>
            </a:r>
            <a:br>
              <a:rPr lang="ja-JP" altLang="en-US" sz="3200" dirty="0">
                <a:solidFill>
                  <a:schemeClr val="tx1"/>
                </a:solidFill>
              </a:rPr>
            </a:br>
            <a:r>
              <a:rPr lang="en-US" sz="3200" dirty="0">
                <a:solidFill>
                  <a:schemeClr val="tx1"/>
                </a:solidFill>
              </a:rPr>
              <a:t>Types and Examples </a:t>
            </a:r>
            <a:r>
              <a:rPr lang="en-US" sz="3200" dirty="0" smtClean="0">
                <a:solidFill>
                  <a:schemeClr val="tx1"/>
                </a:solidFill>
              </a:rPr>
              <a:t>of Purchases</a:t>
            </a:r>
            <a:endParaRPr lang="en-US" sz="3200" dirty="0">
              <a:solidFill>
                <a:schemeClr val="tx1"/>
              </a:solidFill>
            </a:endParaRPr>
          </a:p>
        </p:txBody>
      </p:sp>
      <p:sp>
        <p:nvSpPr>
          <p:cNvPr id="3" name="Content Placeholder 2"/>
          <p:cNvSpPr>
            <a:spLocks noGrp="1"/>
          </p:cNvSpPr>
          <p:nvPr>
            <p:ph idx="1"/>
          </p:nvPr>
        </p:nvSpPr>
        <p:spPr>
          <a:xfrm>
            <a:off x="381000" y="3309895"/>
            <a:ext cx="8856784" cy="2926782"/>
          </a:xfrm>
        </p:spPr>
        <p:txBody>
          <a:bodyPr/>
          <a:lstStyle/>
          <a:p>
            <a:pPr marL="274320" indent="0">
              <a:buNone/>
            </a:pPr>
            <a:endParaRPr lang="en-US" altLang="ja-JP" sz="2400" dirty="0" smtClean="0"/>
          </a:p>
          <a:p>
            <a:pPr marL="274320" indent="0">
              <a:buNone/>
            </a:pPr>
            <a:endParaRPr lang="en-US" altLang="ja-JP" sz="2400" dirty="0"/>
          </a:p>
          <a:p>
            <a:r>
              <a:rPr lang="en-US" altLang="ja-JP" sz="2400" dirty="0" smtClean="0"/>
              <a:t>3 </a:t>
            </a:r>
            <a:r>
              <a:rPr lang="en-US" altLang="ja-JP" sz="2400" dirty="0"/>
              <a:t>Primary Types of Requirements/Purchases</a:t>
            </a:r>
          </a:p>
          <a:p>
            <a:pPr marL="457200" indent="-457200">
              <a:buFont typeface="+mj-lt"/>
              <a:buAutoNum type="arabicPeriod"/>
            </a:pPr>
            <a:r>
              <a:rPr lang="en-US" altLang="ja-JP" sz="2400" b="0" dirty="0" smtClean="0"/>
              <a:t>Supplies</a:t>
            </a:r>
          </a:p>
          <a:p>
            <a:pPr marL="457200" indent="-457200">
              <a:buFont typeface="+mj-lt"/>
              <a:buAutoNum type="arabicPeriod"/>
            </a:pPr>
            <a:r>
              <a:rPr lang="en-US" altLang="ja-JP" sz="2400" b="0" dirty="0" smtClean="0"/>
              <a:t>Services</a:t>
            </a:r>
          </a:p>
          <a:p>
            <a:pPr marL="457200" indent="-457200">
              <a:buFont typeface="+mj-lt"/>
              <a:buAutoNum type="arabicPeriod"/>
            </a:pPr>
            <a:r>
              <a:rPr lang="en-US" altLang="ja-JP" sz="2400" b="0" dirty="0" smtClean="0"/>
              <a:t>Construction</a:t>
            </a:r>
            <a:endParaRPr lang="en-US" sz="2400" b="0" dirty="0"/>
          </a:p>
        </p:txBody>
      </p:sp>
      <p:sp>
        <p:nvSpPr>
          <p:cNvPr id="4" name="Slide Number Placeholder 3"/>
          <p:cNvSpPr>
            <a:spLocks noGrp="1"/>
          </p:cNvSpPr>
          <p:nvPr>
            <p:ph type="sldNum" sz="quarter" idx="10"/>
          </p:nvPr>
        </p:nvSpPr>
        <p:spPr/>
        <p:txBody>
          <a:bodyPr/>
          <a:lstStyle/>
          <a:p>
            <a:pPr fontAlgn="base">
              <a:spcAft>
                <a:spcPct val="0"/>
              </a:spcAft>
              <a:defRPr/>
            </a:pPr>
            <a:fld id="{6891A016-0B79-49F4-82EC-377828F3D4F6}" type="slidenum">
              <a:rPr lang="en-US"/>
              <a:pPr fontAlgn="base">
                <a:spcAft>
                  <a:spcPct val="0"/>
                </a:spcAft>
                <a:defRPr/>
              </a:pPr>
              <a:t>8</a:t>
            </a:fld>
            <a:endParaRPr lang="en-US" dirty="0">
              <a:solidFill>
                <a:srgbClr val="808080"/>
              </a:solidFill>
            </a:endParaRPr>
          </a:p>
        </p:txBody>
      </p:sp>
      <p:sp>
        <p:nvSpPr>
          <p:cNvPr id="5" name="Content Placeholder 2"/>
          <p:cNvSpPr txBox="1">
            <a:spLocks/>
          </p:cNvSpPr>
          <p:nvPr/>
        </p:nvSpPr>
        <p:spPr bwMode="auto">
          <a:xfrm>
            <a:off x="381000" y="1351005"/>
            <a:ext cx="8369300" cy="19846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lnSpc>
                <a:spcPct val="100000"/>
              </a:lnSpc>
              <a:spcBef>
                <a:spcPts val="36"/>
              </a:spcBef>
              <a:spcAft>
                <a:spcPct val="0"/>
              </a:spcAft>
              <a:buClr>
                <a:srgbClr val="0C2D83"/>
              </a:buClr>
              <a:buSzPct val="80000"/>
              <a:buFont typeface="Wingdings" pitchFamily="2" charset="2"/>
              <a:buChar char="n"/>
              <a:defRPr sz="2000" b="1">
                <a:solidFill>
                  <a:schemeClr val="tx1"/>
                </a:solidFill>
                <a:latin typeface="+mn-lt"/>
                <a:ea typeface="+mn-ea"/>
                <a:cs typeface="+mn-cs"/>
              </a:defRPr>
            </a:lvl1pPr>
            <a:lvl2pPr marL="688975" indent="-282575" algn="l" rtl="0" eaLnBrk="0" fontAlgn="base" hangingPunct="0">
              <a:lnSpc>
                <a:spcPct val="100000"/>
              </a:lnSpc>
              <a:spcBef>
                <a:spcPct val="20000"/>
              </a:spcBef>
              <a:spcAft>
                <a:spcPct val="0"/>
              </a:spcAft>
              <a:buClr>
                <a:srgbClr val="0C2D83"/>
              </a:buClr>
              <a:buSzPct val="80000"/>
              <a:buFont typeface="Wingdings" pitchFamily="2" charset="2"/>
              <a:buChar char="n"/>
              <a:defRPr sz="1800" b="1">
                <a:solidFill>
                  <a:schemeClr val="tx1"/>
                </a:solidFill>
                <a:latin typeface="+mn-lt"/>
              </a:defRPr>
            </a:lvl2pPr>
            <a:lvl3pPr marL="1027113" indent="-223838" algn="l" rtl="0" eaLnBrk="0" fontAlgn="base" hangingPunct="0">
              <a:lnSpc>
                <a:spcPct val="100000"/>
              </a:lnSpc>
              <a:spcBef>
                <a:spcPct val="20000"/>
              </a:spcBef>
              <a:spcAft>
                <a:spcPct val="0"/>
              </a:spcAft>
              <a:buClr>
                <a:srgbClr val="0C2D83"/>
              </a:buClr>
              <a:buSzPct val="80000"/>
              <a:buFont typeface="Wingdings" pitchFamily="2" charset="2"/>
              <a:buChar char="n"/>
              <a:defRPr sz="1600" b="1">
                <a:solidFill>
                  <a:schemeClr val="tx1"/>
                </a:solidFill>
                <a:latin typeface="+mn-lt"/>
              </a:defRPr>
            </a:lvl3pPr>
            <a:lvl4pPr marL="16002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a:lstStyle>
          <a:p>
            <a:pPr marL="274320" indent="0">
              <a:buFont typeface="Wingdings" pitchFamily="2" charset="2"/>
              <a:buNone/>
            </a:pPr>
            <a:endParaRPr lang="en-US" altLang="ja-JP" sz="1800" kern="0" dirty="0" smtClean="0">
              <a:solidFill>
                <a:schemeClr val="accent6">
                  <a:lumMod val="75000"/>
                </a:schemeClr>
              </a:solidFill>
            </a:endParaRPr>
          </a:p>
          <a:p>
            <a:r>
              <a:rPr lang="ja-JP" altLang="en-US" sz="2400" kern="0" dirty="0" smtClean="0"/>
              <a:t>主な調達対象</a:t>
            </a:r>
            <a:endParaRPr lang="en-US" altLang="ja-JP" sz="2400" kern="0" dirty="0" smtClean="0"/>
          </a:p>
          <a:p>
            <a:pPr marL="457200" indent="-457200">
              <a:buFont typeface="+mj-lt"/>
              <a:buAutoNum type="arabicPeriod"/>
            </a:pPr>
            <a:r>
              <a:rPr lang="ja-JP" altLang="en-US" sz="2400" b="0" kern="0" dirty="0" smtClean="0"/>
              <a:t>物品</a:t>
            </a:r>
            <a:endParaRPr lang="en-US" altLang="ja-JP" sz="2200" b="0" kern="0" dirty="0"/>
          </a:p>
          <a:p>
            <a:pPr marL="457200" indent="-457200">
              <a:buFont typeface="+mj-lt"/>
              <a:buAutoNum type="arabicPeriod"/>
            </a:pPr>
            <a:r>
              <a:rPr lang="ja-JP" altLang="en-US" sz="2400" b="0" kern="0" dirty="0" smtClean="0"/>
              <a:t>サービス</a:t>
            </a:r>
            <a:endParaRPr lang="en-US" altLang="ja-JP" sz="2200" b="0" kern="0" dirty="0" smtClean="0"/>
          </a:p>
          <a:p>
            <a:pPr marL="457200" indent="-457200">
              <a:buFont typeface="+mj-lt"/>
              <a:buAutoNum type="arabicPeriod"/>
            </a:pPr>
            <a:r>
              <a:rPr lang="ja-JP" altLang="en-US" sz="2400" b="0" kern="0" dirty="0"/>
              <a:t>建</a:t>
            </a:r>
            <a:r>
              <a:rPr lang="ja-JP" altLang="en-US" sz="2400" b="0" kern="0" dirty="0" smtClean="0"/>
              <a:t>設施工</a:t>
            </a:r>
            <a:endParaRPr lang="en-US" sz="2400" b="0" kern="0" dirty="0"/>
          </a:p>
        </p:txBody>
      </p:sp>
      <p:pic>
        <p:nvPicPr>
          <p:cNvPr id="6" name="Picture 5"/>
          <p:cNvPicPr>
            <a:picLocks noChangeAspect="1"/>
          </p:cNvPicPr>
          <p:nvPr/>
        </p:nvPicPr>
        <p:blipFill>
          <a:blip r:embed="rId3"/>
          <a:stretch>
            <a:fillRect/>
          </a:stretch>
        </p:blipFill>
        <p:spPr>
          <a:xfrm>
            <a:off x="381000" y="85094"/>
            <a:ext cx="1117294" cy="1100237"/>
          </a:xfrm>
          <a:prstGeom prst="rect">
            <a:avLst/>
          </a:prstGeom>
        </p:spPr>
      </p:pic>
    </p:spTree>
    <p:extLst>
      <p:ext uri="{BB962C8B-B14F-4D97-AF65-F5344CB8AC3E}">
        <p14:creationId xmlns:p14="http://schemas.microsoft.com/office/powerpoint/2010/main" val="344674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z="3200" dirty="0">
                <a:solidFill>
                  <a:schemeClr val="tx1"/>
                </a:solidFill>
              </a:rPr>
              <a:t>契約形態と凡例</a:t>
            </a:r>
            <a:br>
              <a:rPr lang="ja-JP" altLang="en-US" sz="3200" dirty="0">
                <a:solidFill>
                  <a:schemeClr val="tx1"/>
                </a:solidFill>
              </a:rPr>
            </a:br>
            <a:r>
              <a:rPr lang="en-US" sz="3200" dirty="0">
                <a:solidFill>
                  <a:schemeClr val="tx1"/>
                </a:solidFill>
              </a:rPr>
              <a:t>Types and Examples of Purchases</a:t>
            </a:r>
            <a:endParaRPr lang="en-US" sz="3200" dirty="0"/>
          </a:p>
        </p:txBody>
      </p:sp>
      <p:sp>
        <p:nvSpPr>
          <p:cNvPr id="3" name="Content Placeholder 2"/>
          <p:cNvSpPr>
            <a:spLocks noGrp="1"/>
          </p:cNvSpPr>
          <p:nvPr>
            <p:ph idx="1"/>
          </p:nvPr>
        </p:nvSpPr>
        <p:spPr/>
        <p:txBody>
          <a:bodyPr/>
          <a:lstStyle/>
          <a:p>
            <a:r>
              <a:rPr lang="ja-JP" altLang="en-US" dirty="0"/>
              <a:t>物</a:t>
            </a:r>
            <a:r>
              <a:rPr lang="ja-JP" altLang="en-US" dirty="0" smtClean="0"/>
              <a:t>品</a:t>
            </a:r>
            <a:r>
              <a:rPr lang="en-US" altLang="ja-JP" dirty="0" smtClean="0"/>
              <a:t>/ Supplies</a:t>
            </a:r>
            <a:endParaRPr lang="en-US" dirty="0"/>
          </a:p>
        </p:txBody>
      </p:sp>
      <p:sp>
        <p:nvSpPr>
          <p:cNvPr id="4" name="Slide Number Placeholder 3"/>
          <p:cNvSpPr>
            <a:spLocks noGrp="1"/>
          </p:cNvSpPr>
          <p:nvPr>
            <p:ph type="sldNum" sz="quarter" idx="10"/>
          </p:nvPr>
        </p:nvSpPr>
        <p:spPr/>
        <p:txBody>
          <a:bodyPr/>
          <a:lstStyle/>
          <a:p>
            <a:pPr>
              <a:defRPr/>
            </a:pPr>
            <a:fld id="{6891A016-0B79-49F4-82EC-377828F3D4F6}" type="slidenum">
              <a:rPr lang="en-US" smtClean="0"/>
              <a:pPr>
                <a:defRPr/>
              </a:pPr>
              <a:t>9</a:t>
            </a:fld>
            <a:endParaRPr lang="en-US" dirty="0">
              <a:solidFill>
                <a:schemeClr val="bg2"/>
              </a:solidFill>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81000" y="1950971"/>
            <a:ext cx="3031901" cy="2234664"/>
          </a:xfrm>
          <a:prstGeom prst="rect">
            <a:avLst/>
          </a:prstGeom>
        </p:spPr>
      </p:pic>
      <p:pic>
        <p:nvPicPr>
          <p:cNvPr id="8" name="Picture 7"/>
          <p:cNvPicPr/>
          <p:nvPr/>
        </p:nvPicPr>
        <p:blipFill>
          <a:blip r:embed="rId4"/>
          <a:stretch>
            <a:fillRect/>
          </a:stretch>
        </p:blipFill>
        <p:spPr>
          <a:xfrm>
            <a:off x="5220706" y="1384300"/>
            <a:ext cx="3529594" cy="2587435"/>
          </a:xfrm>
          <a:prstGeom prst="rect">
            <a:avLst/>
          </a:prstGeom>
        </p:spPr>
      </p:pic>
      <p:pic>
        <p:nvPicPr>
          <p:cNvPr id="7" name="Picture 6"/>
          <p:cNvPicPr/>
          <p:nvPr/>
        </p:nvPicPr>
        <p:blipFill>
          <a:blip r:embed="rId5"/>
          <a:stretch>
            <a:fillRect/>
          </a:stretch>
        </p:blipFill>
        <p:spPr>
          <a:xfrm>
            <a:off x="2730321" y="3652425"/>
            <a:ext cx="3651250" cy="2570575"/>
          </a:xfrm>
          <a:prstGeom prst="rect">
            <a:avLst/>
          </a:prstGeom>
        </p:spPr>
      </p:pic>
    </p:spTree>
    <p:extLst>
      <p:ext uri="{BB962C8B-B14F-4D97-AF65-F5344CB8AC3E}">
        <p14:creationId xmlns:p14="http://schemas.microsoft.com/office/powerpoint/2010/main" val="1948115730"/>
      </p:ext>
    </p:extLst>
  </p:cSld>
  <p:clrMapOvr>
    <a:masterClrMapping/>
  </p:clrMapOvr>
</p:sld>
</file>

<file path=ppt/theme/theme1.xml><?xml version="1.0" encoding="utf-8"?>
<a:theme xmlns:a="http://schemas.openxmlformats.org/drawingml/2006/main" name="7 AF CC Brief Ch2_RF093">
  <a:themeElements>
    <a:clrScheme name="PACAF Presentation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fontScheme name="PACAF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ACAF Presentation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CAF Presentation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CAF Presentation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CAF Presentation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CAF Presentatio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CAF Presentatio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CAF Presentatio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ACAF Presentation Template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ADBE6D8-EA8F-47E7-8D19-AD5CA8A9F3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72A76AA-4A5F-478B-96EA-12EBB809DDA4}">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1F87E42-F0FB-49AD-AAED-772B761CAC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7 AF CC Brief Ch2_RF093</Template>
  <TotalTime>29613</TotalTime>
  <Words>2632</Words>
  <Application>Microsoft Office PowerPoint</Application>
  <PresentationFormat>On-screen Show (4:3)</PresentationFormat>
  <Paragraphs>408</Paragraphs>
  <Slides>26</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ＭＳ Ｐゴシック</vt:lpstr>
      <vt:lpstr>Arial</vt:lpstr>
      <vt:lpstr>Century Schoolbook</vt:lpstr>
      <vt:lpstr>Wingdings</vt:lpstr>
      <vt:lpstr>7 AF CC Brief Ch2_RF093</vt:lpstr>
      <vt:lpstr>米国政府との取引について  Doing Business With  the U.S. Government       </vt:lpstr>
      <vt:lpstr>PowerPoint Presentation</vt:lpstr>
      <vt:lpstr>PowerPoint Presentation</vt:lpstr>
      <vt:lpstr>主な在日米軍施設 Major U.S. Installations in Japan</vt:lpstr>
      <vt:lpstr>米国政府の調達の流れ US Government Procurement Flow</vt:lpstr>
      <vt:lpstr>PowerPoint Presentation</vt:lpstr>
      <vt:lpstr>主要な契約形態 Primary Types of Contracts</vt:lpstr>
      <vt:lpstr>契約形態と凡例 Types and Examples of Purchases</vt:lpstr>
      <vt:lpstr>契約形態と凡例 Types and Examples of Purchases</vt:lpstr>
      <vt:lpstr>契約形態と凡例 Types and Examples of Purchases</vt:lpstr>
      <vt:lpstr>契約形態と凡例 Types and Examples of Purchases</vt:lpstr>
      <vt:lpstr>　　　　　　　概要 Outline</vt:lpstr>
      <vt:lpstr>　基本事項 General Requirements</vt:lpstr>
      <vt:lpstr>登録手順 Registration Process Overview</vt:lpstr>
      <vt:lpstr>ダンズナンバーの申請・登録 D-U-N-S Number Registration</vt:lpstr>
      <vt:lpstr>ケージコードの取得 Cage Code Registration</vt:lpstr>
      <vt:lpstr>企業情報の登録 Vendor Information Registration</vt:lpstr>
      <vt:lpstr>SAMに関する注意事項 SAM Additional Info</vt:lpstr>
      <vt:lpstr>WAWFの登録 WAWF Registration</vt:lpstr>
      <vt:lpstr>　　　　　　　概要 Outline</vt:lpstr>
      <vt:lpstr>調達情報の閲覧方法 Accessing Procurement Information</vt:lpstr>
      <vt:lpstr>調達情報の閲覧方法 Accessing Procurement Information</vt:lpstr>
      <vt:lpstr>調達情報の閲覧方法 FBO Search Portal</vt:lpstr>
      <vt:lpstr>調達情報の閲覧方法 FBO Keyword Search</vt:lpstr>
      <vt:lpstr>調達情報の閲覧方法 Types of Posts in FBO</vt:lpstr>
      <vt:lpstr>質問 Questions?</vt:lpstr>
    </vt:vector>
  </TitlesOfParts>
  <Company>U.S. Air Force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PACAF_Deployment_Brief_Shell</dc:title>
  <dc:creator>PACAF A3</dc:creator>
  <cp:lastModifiedBy>WATABE, YUKI JP USAF PACAF 374 CONS/PKB</cp:lastModifiedBy>
  <cp:revision>2918</cp:revision>
  <cp:lastPrinted>2018-04-03T00:40:08Z</cp:lastPrinted>
  <dcterms:created xsi:type="dcterms:W3CDTF">2009-06-24T02:45:14Z</dcterms:created>
  <dcterms:modified xsi:type="dcterms:W3CDTF">2019-03-12T02:17:08Z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822173</vt:lpwstr>
  </property>
  <property fmtid="{D5CDD505-2E9C-101B-9397-08002B2CF9AE}" pid="3" name="NXPowerLiteVersion">
    <vt:lpwstr>D3.7.2</vt:lpwstr>
  </property>
</Properties>
</file>